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58" r:id="rId8"/>
    <p:sldId id="259" r:id="rId9"/>
    <p:sldId id="260" r:id="rId10"/>
    <p:sldId id="266" r:id="rId11"/>
    <p:sldId id="267" r:id="rId12"/>
    <p:sldId id="270" r:id="rId13"/>
    <p:sldId id="269" r:id="rId14"/>
    <p:sldId id="268" r:id="rId15"/>
    <p:sldId id="272" r:id="rId16"/>
    <p:sldId id="271" r:id="rId17"/>
    <p:sldId id="273" r:id="rId18"/>
    <p:sldId id="275" r:id="rId19"/>
    <p:sldId id="277" r:id="rId20"/>
    <p:sldId id="276" r:id="rId21"/>
    <p:sldId id="274" r:id="rId22"/>
  </p:sldIdLst>
  <p:sldSz cx="12192000" cy="6858000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260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1320C-E377-4F82-A980-CE6164984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177CA6-52CA-4BBE-A25B-D2F8F5929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EA04E-3563-435B-A0AD-2E2AD66DB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D44B-74F8-45AB-9AF5-86F7775FD864}" type="datetimeFigureOut">
              <a:rPr lang="en-SI" smtClean="0"/>
              <a:t>11/30/2021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AE37B-AC6D-4402-BD2B-B42788621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13BCA-7F42-4726-A63E-07C1EDEA6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9CC3-114F-4B29-818A-2513A0BC9AF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70595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4306D-B740-4270-AC1C-9EB70CD4F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C76E21-88B6-499D-8277-E7426F209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34258-3F66-48AA-AF53-9AC9A8C8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D44B-74F8-45AB-9AF5-86F7775FD864}" type="datetimeFigureOut">
              <a:rPr lang="en-SI" smtClean="0"/>
              <a:t>11/30/2021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152B8-D48E-4F26-8481-7C4A9EB55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73FF2-C384-4721-904C-204C0F29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9CC3-114F-4B29-818A-2513A0BC9AF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86236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3149D7-D4AA-44E2-86F6-6F82A1C79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806FEF-64DE-443E-BC5B-B176C2AED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71311-1DE5-445A-A24F-2433F407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D44B-74F8-45AB-9AF5-86F7775FD864}" type="datetimeFigureOut">
              <a:rPr lang="en-SI" smtClean="0"/>
              <a:t>11/30/2021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6F9FE-2FC9-4F9A-9235-AFAFC8CA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A5EB1-358F-4958-A4F9-5011E9EF6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9CC3-114F-4B29-818A-2513A0BC9AF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18278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7FBB9-06F6-4F9E-AD7C-CA665A091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1BDBE-74B9-4BD1-B02B-B00EF794A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94CE8-5841-433F-BAD3-D54AFFE0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D44B-74F8-45AB-9AF5-86F7775FD864}" type="datetimeFigureOut">
              <a:rPr lang="en-SI" smtClean="0"/>
              <a:t>11/30/2021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3E7A0-D4F2-4274-A0EF-1EE0713E6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5D576-97E5-411F-B1D6-C703068D3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9CC3-114F-4B29-818A-2513A0BC9AF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85772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07C8B-C2C1-4ADE-ACD9-549998376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B96BF-EB30-4043-8BCF-B0C0C09F8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022BD-5F75-45CC-89A2-E91FC513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D44B-74F8-45AB-9AF5-86F7775FD864}" type="datetimeFigureOut">
              <a:rPr lang="en-SI" smtClean="0"/>
              <a:t>11/30/2021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0D2B1-30D3-4268-9FE7-C29CA5A13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25B2A-92EA-48C3-8EEB-662BEE8E2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9CC3-114F-4B29-818A-2513A0BC9AF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27413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CB5E4-4D04-4165-8062-98892743A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A8F86-E3D4-46E4-ABDE-AE9BF0D56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E6E8B-A355-4805-BBEC-0ADDCB322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6041C-0474-4430-8789-54806D343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D44B-74F8-45AB-9AF5-86F7775FD864}" type="datetimeFigureOut">
              <a:rPr lang="en-SI" smtClean="0"/>
              <a:t>11/30/2021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99233-8E30-4A29-8C12-4D272804D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29AEE-77AC-449F-A0A7-2076378C1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9CC3-114F-4B29-818A-2513A0BC9AF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22337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61AAF-5960-404B-AE87-0728C9C64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88A51-4208-4FEF-9BB2-00FDC9FAF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A2C62-6E08-4E7A-96ED-039BEA350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E39ED2-14EE-4996-9DEB-BF0BE817B7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8181FC-AFD4-4AB6-BC86-29D1E463E1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1E91BE-2EA7-47F9-A60E-722512CF9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D44B-74F8-45AB-9AF5-86F7775FD864}" type="datetimeFigureOut">
              <a:rPr lang="en-SI" smtClean="0"/>
              <a:t>11/30/2021</a:t>
            </a:fld>
            <a:endParaRPr lang="en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F73519-D705-4C9D-851B-B2FCDF236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26042A-E7E6-49D2-91BE-C9E2A260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9CC3-114F-4B29-818A-2513A0BC9AF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9268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55025-57B3-41E7-AF89-B24D8EA4C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AA0D58-6938-4EDF-A562-22774C244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D44B-74F8-45AB-9AF5-86F7775FD864}" type="datetimeFigureOut">
              <a:rPr lang="en-SI" smtClean="0"/>
              <a:t>11/30/2021</a:t>
            </a:fld>
            <a:endParaRPr lang="en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FCA0E7-CD82-445A-B4BE-B50F4263F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331254-6282-440C-AEAD-3F49DF9F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9CC3-114F-4B29-818A-2513A0BC9AF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99375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21F0DF-29AF-4D4B-BF7D-DD2256AB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D44B-74F8-45AB-9AF5-86F7775FD864}" type="datetimeFigureOut">
              <a:rPr lang="en-SI" smtClean="0"/>
              <a:t>11/30/2021</a:t>
            </a:fld>
            <a:endParaRPr lang="en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57CFA4-C17A-4BF1-BD5E-96149EBB2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862D1-34D6-48D2-A709-77F5975EB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9CC3-114F-4B29-818A-2513A0BC9AF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82548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CECC7-49B0-43F4-A7A6-A0B43B76C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B31DB-6933-4BC8-8547-DACA8E4CC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97C01-5307-40B0-900F-FCBAC99E7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B2A956-DC04-4976-882A-FA7E43B0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D44B-74F8-45AB-9AF5-86F7775FD864}" type="datetimeFigureOut">
              <a:rPr lang="en-SI" smtClean="0"/>
              <a:t>11/30/2021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73343-8A1F-4C14-B73F-F78ABEDE4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458E6-9E5E-4E51-9289-27FA6D2F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9CC3-114F-4B29-818A-2513A0BC9AF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50118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E096F-7E18-474E-A586-BF38EBC04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D3C5C1-11EC-4B32-AFE9-3E8BF30B58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710733-550D-4576-8EAE-E98920595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58931-EBB0-4453-ADDB-D091D8129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D44B-74F8-45AB-9AF5-86F7775FD864}" type="datetimeFigureOut">
              <a:rPr lang="en-SI" smtClean="0"/>
              <a:t>11/30/2021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FF3B2E-F9D2-4E00-A77B-0AF0E2FE0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277AF-005B-4166-8007-FF312FD38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9CC3-114F-4B29-818A-2513A0BC9AF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1937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F9D7B5-0238-419D-B6CC-65C2B1BA0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D005F-7E06-4BAF-9959-38F0E966F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C65CD-AA2C-4FD8-9A2D-1A5B6BEF8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6D44B-74F8-45AB-9AF5-86F7775FD864}" type="datetimeFigureOut">
              <a:rPr lang="en-SI" smtClean="0"/>
              <a:t>11/30/2021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B6D4C-FA9A-4E3B-B1DB-FB3F5BEA1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EF48A-0A49-4751-B201-2CDA7D0D6C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E9CC3-114F-4B29-818A-2513A0BC9AF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82594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62ADF-54A5-41CE-B001-F0AFCE77C4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Odločitvena</a:t>
            </a:r>
            <a:r>
              <a:rPr lang="en-US" dirty="0"/>
              <a:t> </a:t>
            </a:r>
            <a:r>
              <a:rPr lang="en-US" dirty="0" err="1"/>
              <a:t>drevesa</a:t>
            </a:r>
            <a:endParaRPr lang="en-S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6E613-6444-47A7-BBE1-C066C13965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Vaje</a:t>
            </a:r>
            <a:r>
              <a:rPr lang="en-US" dirty="0"/>
              <a:t> </a:t>
            </a:r>
            <a:r>
              <a:rPr lang="en-US" dirty="0" err="1"/>
              <a:t>zapiski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26640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81419" y="175604"/>
            <a:ext cx="10515600" cy="1325563"/>
          </a:xfrm>
        </p:spPr>
        <p:txBody>
          <a:bodyPr/>
          <a:lstStyle/>
          <a:p>
            <a:r>
              <a:rPr lang="sl-SI" dirty="0" smtClean="0"/>
              <a:t>Koza ali avto (</a:t>
            </a:r>
            <a:r>
              <a:rPr lang="sl-SI" dirty="0" err="1" smtClean="0"/>
              <a:t>Monty</a:t>
            </a:r>
            <a:r>
              <a:rPr lang="sl-SI" dirty="0" smtClean="0"/>
              <a:t> Hall) </a:t>
            </a:r>
            <a:endParaRPr lang="sl-SI" dirty="0"/>
          </a:p>
        </p:txBody>
      </p:sp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1544197" y="3541433"/>
            <a:ext cx="5892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5">
            <a:extLst>
              <a:ext uri="{FF2B5EF4-FFF2-40B4-BE49-F238E27FC236}">
                <a16:creationId xmlns:a16="http://schemas.microsoft.com/office/drawing/2014/main" id="{81DEC13F-7BD8-4F8A-AA21-A17C1180D450}"/>
              </a:ext>
            </a:extLst>
          </p:cNvPr>
          <p:cNvSpPr/>
          <p:nvPr/>
        </p:nvSpPr>
        <p:spPr>
          <a:xfrm>
            <a:off x="2133477" y="3292513"/>
            <a:ext cx="56896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6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2702437" y="2566930"/>
            <a:ext cx="1439905" cy="94463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>
            <a:stCxn id="5" idx="3"/>
          </p:cNvCxnSpPr>
          <p:nvPr/>
        </p:nvCxnSpPr>
        <p:spPr>
          <a:xfrm>
            <a:off x="2702437" y="3541433"/>
            <a:ext cx="1595978" cy="14161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2702437" y="2566930"/>
            <a:ext cx="1234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Premislimo</a:t>
            </a:r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2280236" y="4451926"/>
            <a:ext cx="155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Ne premislimo</a:t>
            </a:r>
            <a:endParaRPr lang="sl-SI" dirty="0"/>
          </a:p>
        </p:txBody>
      </p:sp>
      <p:sp>
        <p:nvSpPr>
          <p:cNvPr id="13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4142342" y="2233436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14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4772262" y="1598355"/>
            <a:ext cx="1837858" cy="83861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4772262" y="2566930"/>
            <a:ext cx="1993931" cy="7031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6518680" y="1374038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19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6674753" y="3027702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20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4298415" y="4852364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21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4928335" y="4217283"/>
            <a:ext cx="1837858" cy="83861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4928335" y="5185858"/>
            <a:ext cx="1993931" cy="7031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6674753" y="3992966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24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6830826" y="5646630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26" name="PoljeZBesedilom 25"/>
          <p:cNvSpPr txBox="1"/>
          <p:nvPr/>
        </p:nvSpPr>
        <p:spPr>
          <a:xfrm>
            <a:off x="4649485" y="1532981"/>
            <a:ext cx="1675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Avto za 1. vrati, </a:t>
            </a:r>
            <a:br>
              <a:rPr lang="sl-SI" dirty="0" smtClean="0"/>
            </a:br>
            <a:r>
              <a:rPr lang="sl-SI" dirty="0" smtClean="0"/>
              <a:t>p=0,33</a:t>
            </a:r>
            <a:endParaRPr lang="sl-SI" dirty="0"/>
          </a:p>
        </p:txBody>
      </p:sp>
      <p:sp>
        <p:nvSpPr>
          <p:cNvPr id="27" name="PoljeZBesedilom 26"/>
          <p:cNvSpPr txBox="1"/>
          <p:nvPr/>
        </p:nvSpPr>
        <p:spPr>
          <a:xfrm>
            <a:off x="5357479" y="2534162"/>
            <a:ext cx="2078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Avto ni za 1., p=0,66</a:t>
            </a:r>
            <a:endParaRPr lang="sl-SI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5231460" y="5704330"/>
            <a:ext cx="1379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Avto ni za 1.,</a:t>
            </a:r>
          </a:p>
          <a:p>
            <a:r>
              <a:rPr lang="sl-SI" dirty="0" smtClean="0"/>
              <a:t>P=0,66</a:t>
            </a:r>
            <a:endParaRPr lang="sl-SI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5600686" y="4619168"/>
            <a:ext cx="1850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Avto za 1., p=0,33</a:t>
            </a:r>
            <a:endParaRPr lang="sl-SI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7156197" y="14230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0</a:t>
            </a:r>
            <a:endParaRPr lang="sl-SI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7288898" y="30854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1</a:t>
            </a:r>
          </a:p>
        </p:txBody>
      </p:sp>
      <p:sp>
        <p:nvSpPr>
          <p:cNvPr id="32" name="PoljeZBesedilom 31"/>
          <p:cNvSpPr txBox="1"/>
          <p:nvPr/>
        </p:nvSpPr>
        <p:spPr>
          <a:xfrm>
            <a:off x="7435812" y="40648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1</a:t>
            </a:r>
          </a:p>
        </p:txBody>
      </p:sp>
      <p:sp>
        <p:nvSpPr>
          <p:cNvPr id="33" name="PoljeZBesedilom 32"/>
          <p:cNvSpPr txBox="1"/>
          <p:nvPr/>
        </p:nvSpPr>
        <p:spPr>
          <a:xfrm>
            <a:off x="7457883" y="57043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0</a:t>
            </a:r>
            <a:endParaRPr lang="sl-SI" dirty="0"/>
          </a:p>
        </p:txBody>
      </p:sp>
      <p:sp>
        <p:nvSpPr>
          <p:cNvPr id="34" name="PoljeZBesedilom 33"/>
          <p:cNvSpPr txBox="1"/>
          <p:nvPr/>
        </p:nvSpPr>
        <p:spPr>
          <a:xfrm>
            <a:off x="4142342" y="3039247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 = 0,66</a:t>
            </a:r>
            <a:endParaRPr lang="sl-SI" dirty="0"/>
          </a:p>
        </p:txBody>
      </p:sp>
      <p:sp>
        <p:nvSpPr>
          <p:cNvPr id="35" name="PoljeZBesedilom 34"/>
          <p:cNvSpPr txBox="1"/>
          <p:nvPr/>
        </p:nvSpPr>
        <p:spPr>
          <a:xfrm>
            <a:off x="4120333" y="550723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 = 0,33</a:t>
            </a:r>
            <a:endParaRPr lang="sl-SI" dirty="0"/>
          </a:p>
        </p:txBody>
      </p:sp>
      <p:sp>
        <p:nvSpPr>
          <p:cNvPr id="36" name="PoljeZBesedilom 35"/>
          <p:cNvSpPr txBox="1"/>
          <p:nvPr/>
        </p:nvSpPr>
        <p:spPr>
          <a:xfrm>
            <a:off x="1309685" y="3880179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 = 0,66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35275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5493" y="89969"/>
            <a:ext cx="10515600" cy="1325563"/>
          </a:xfrm>
        </p:spPr>
        <p:txBody>
          <a:bodyPr/>
          <a:lstStyle/>
          <a:p>
            <a:r>
              <a:rPr lang="sl-SI" dirty="0" smtClean="0"/>
              <a:t>Izbira: JU ali podjetje?</a:t>
            </a:r>
            <a:endParaRPr lang="sl-SI" dirty="0"/>
          </a:p>
        </p:txBody>
      </p:sp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1544197" y="3541433"/>
            <a:ext cx="5892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5">
            <a:extLst>
              <a:ext uri="{FF2B5EF4-FFF2-40B4-BE49-F238E27FC236}">
                <a16:creationId xmlns:a16="http://schemas.microsoft.com/office/drawing/2014/main" id="{81DEC13F-7BD8-4F8A-AA21-A17C1180D450}"/>
              </a:ext>
            </a:extLst>
          </p:cNvPr>
          <p:cNvSpPr/>
          <p:nvPr/>
        </p:nvSpPr>
        <p:spPr>
          <a:xfrm>
            <a:off x="2133477" y="3292513"/>
            <a:ext cx="56896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7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2702437" y="2236424"/>
            <a:ext cx="1836512" cy="13050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>
            <a:stCxn id="5" idx="3"/>
          </p:cNvCxnSpPr>
          <p:nvPr/>
        </p:nvCxnSpPr>
        <p:spPr>
          <a:xfrm>
            <a:off x="2702437" y="3541433"/>
            <a:ext cx="1836512" cy="11407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jeZBesedilom 11"/>
          <p:cNvSpPr txBox="1"/>
          <p:nvPr/>
        </p:nvSpPr>
        <p:spPr>
          <a:xfrm>
            <a:off x="3099044" y="2507599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JU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3620693" y="3790353"/>
            <a:ext cx="957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Podjetje</a:t>
            </a:r>
            <a:endParaRPr lang="sl-SI" dirty="0"/>
          </a:p>
        </p:txBody>
      </p:sp>
      <p:sp>
        <p:nvSpPr>
          <p:cNvPr id="14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4578584" y="1989439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15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5248139" y="1509311"/>
            <a:ext cx="2298415" cy="72742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>
            <a:stCxn id="14" idx="6"/>
          </p:cNvCxnSpPr>
          <p:nvPr/>
        </p:nvCxnSpPr>
        <p:spPr>
          <a:xfrm>
            <a:off x="5208504" y="2248519"/>
            <a:ext cx="2338050" cy="6404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jeZBesedilom 19"/>
          <p:cNvSpPr txBox="1"/>
          <p:nvPr/>
        </p:nvSpPr>
        <p:spPr>
          <a:xfrm>
            <a:off x="5655733" y="1636676"/>
            <a:ext cx="2230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Napredujemo, p=0,30</a:t>
            </a:r>
            <a:endParaRPr lang="sl-SI" dirty="0"/>
          </a:p>
        </p:txBody>
      </p:sp>
      <p:sp>
        <p:nvSpPr>
          <p:cNvPr id="21" name="PoljeZBesedilom 20"/>
          <p:cNvSpPr txBox="1"/>
          <p:nvPr/>
        </p:nvSpPr>
        <p:spPr>
          <a:xfrm>
            <a:off x="5051938" y="2696066"/>
            <a:ext cx="2521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Ne napredujemo, p=0,70</a:t>
            </a:r>
            <a:endParaRPr lang="sl-SI" dirty="0"/>
          </a:p>
        </p:txBody>
      </p:sp>
      <p:sp>
        <p:nvSpPr>
          <p:cNvPr id="22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4578584" y="4458436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23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5248139" y="3978308"/>
            <a:ext cx="2298415" cy="72742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>
            <a:stCxn id="22" idx="6"/>
          </p:cNvCxnSpPr>
          <p:nvPr/>
        </p:nvCxnSpPr>
        <p:spPr>
          <a:xfrm>
            <a:off x="5208504" y="4717516"/>
            <a:ext cx="2338050" cy="6404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oljeZBesedilom 24"/>
          <p:cNvSpPr txBox="1"/>
          <p:nvPr/>
        </p:nvSpPr>
        <p:spPr>
          <a:xfrm>
            <a:off x="5591052" y="3982947"/>
            <a:ext cx="2113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Napredujemo, p=0,2</a:t>
            </a:r>
            <a:endParaRPr lang="sl-SI" dirty="0"/>
          </a:p>
        </p:txBody>
      </p:sp>
      <p:sp>
        <p:nvSpPr>
          <p:cNvPr id="26" name="PoljeZBesedilom 25"/>
          <p:cNvSpPr txBox="1"/>
          <p:nvPr/>
        </p:nvSpPr>
        <p:spPr>
          <a:xfrm>
            <a:off x="5623692" y="4743109"/>
            <a:ext cx="2404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Ne napredujemo, p=0,7</a:t>
            </a:r>
            <a:endParaRPr lang="sl-SI" dirty="0"/>
          </a:p>
        </p:txBody>
      </p:sp>
      <p:cxnSp>
        <p:nvCxnSpPr>
          <p:cNvPr id="27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>
            <a:stCxn id="22" idx="6"/>
          </p:cNvCxnSpPr>
          <p:nvPr/>
        </p:nvCxnSpPr>
        <p:spPr>
          <a:xfrm>
            <a:off x="5208504" y="4717516"/>
            <a:ext cx="2029578" cy="173836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oljeZBesedilom 29"/>
          <p:cNvSpPr txBox="1"/>
          <p:nvPr/>
        </p:nvSpPr>
        <p:spPr>
          <a:xfrm>
            <a:off x="5675386" y="5927537"/>
            <a:ext cx="1731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Odpustijo, p=0,1</a:t>
            </a:r>
            <a:endParaRPr lang="sl-SI" dirty="0"/>
          </a:p>
        </p:txBody>
      </p:sp>
      <p:sp>
        <p:nvSpPr>
          <p:cNvPr id="31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7468709" y="1237052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2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7468709" y="2655248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3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7455114" y="3709601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4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7455114" y="5068036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7146164" y="6182149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6" name="PoljeZBesedilom 35"/>
          <p:cNvSpPr txBox="1"/>
          <p:nvPr/>
        </p:nvSpPr>
        <p:spPr>
          <a:xfrm>
            <a:off x="8013914" y="128606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1100</a:t>
            </a:r>
            <a:endParaRPr lang="sl-SI" dirty="0"/>
          </a:p>
        </p:txBody>
      </p:sp>
      <p:sp>
        <p:nvSpPr>
          <p:cNvPr id="37" name="PoljeZBesedilom 36"/>
          <p:cNvSpPr txBox="1"/>
          <p:nvPr/>
        </p:nvSpPr>
        <p:spPr>
          <a:xfrm>
            <a:off x="8041104" y="269606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1000</a:t>
            </a:r>
            <a:endParaRPr lang="sl-SI" dirty="0"/>
          </a:p>
        </p:txBody>
      </p:sp>
      <p:sp>
        <p:nvSpPr>
          <p:cNvPr id="38" name="PoljeZBesedilom 37"/>
          <p:cNvSpPr txBox="1"/>
          <p:nvPr/>
        </p:nvSpPr>
        <p:spPr>
          <a:xfrm>
            <a:off x="8009592" y="376681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1500</a:t>
            </a:r>
            <a:endParaRPr lang="sl-SI" dirty="0"/>
          </a:p>
        </p:txBody>
      </p:sp>
      <p:sp>
        <p:nvSpPr>
          <p:cNvPr id="39" name="PoljeZBesedilom 38"/>
          <p:cNvSpPr txBox="1"/>
          <p:nvPr/>
        </p:nvSpPr>
        <p:spPr>
          <a:xfrm>
            <a:off x="7714732" y="62968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0</a:t>
            </a:r>
            <a:endParaRPr lang="sl-SI" dirty="0"/>
          </a:p>
        </p:txBody>
      </p:sp>
      <p:sp>
        <p:nvSpPr>
          <p:cNvPr id="40" name="PoljeZBesedilom 39"/>
          <p:cNvSpPr txBox="1"/>
          <p:nvPr/>
        </p:nvSpPr>
        <p:spPr>
          <a:xfrm>
            <a:off x="8077135" y="50363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1000</a:t>
            </a:r>
            <a:endParaRPr lang="sl-SI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3504924" y="143672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EV=0,3*1100+0,7*1000=1030</a:t>
            </a:r>
            <a:endParaRPr lang="sl-SI" dirty="0"/>
          </a:p>
        </p:txBody>
      </p:sp>
      <p:sp>
        <p:nvSpPr>
          <p:cNvPr id="42" name="PoljeZBesedilom 41"/>
          <p:cNvSpPr txBox="1"/>
          <p:nvPr/>
        </p:nvSpPr>
        <p:spPr>
          <a:xfrm>
            <a:off x="2271077" y="5558205"/>
            <a:ext cx="3632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EV=0,2*1500+0,7*1000+0,1*0=1000</a:t>
            </a:r>
            <a:endParaRPr lang="sl-SI" dirty="0"/>
          </a:p>
        </p:txBody>
      </p:sp>
      <p:sp>
        <p:nvSpPr>
          <p:cNvPr id="43" name="PoljeZBesedilom 42"/>
          <p:cNvSpPr txBox="1"/>
          <p:nvPr/>
        </p:nvSpPr>
        <p:spPr>
          <a:xfrm>
            <a:off x="1589677" y="3866929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EV=1030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96067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62" y="1896269"/>
            <a:ext cx="10048875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446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20595-CF93-4433-AE43-DFF699ACB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Koristnost variant z upoštevanjem tveganja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60EB5-5B1C-498F-8152-EF6251D65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 </a:t>
            </a:r>
            <a:r>
              <a:rPr lang="en-US" dirty="0" err="1"/>
              <a:t>vozlišu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(</a:t>
            </a:r>
            <a:r>
              <a:rPr lang="en-US" dirty="0" err="1"/>
              <a:t>listu</a:t>
            </a:r>
            <a:r>
              <a:rPr lang="en-US" dirty="0"/>
              <a:t>) </a:t>
            </a:r>
            <a:r>
              <a:rPr lang="en-US" dirty="0" err="1"/>
              <a:t>zamenjamo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s </a:t>
            </a:r>
            <a:r>
              <a:rPr lang="en-US" dirty="0" err="1"/>
              <a:t>koristnostjo</a:t>
            </a:r>
            <a:r>
              <a:rPr lang="en-US" dirty="0"/>
              <a:t>.</a:t>
            </a:r>
          </a:p>
          <a:p>
            <a:r>
              <a:rPr lang="en-US" dirty="0"/>
              <a:t>U(x) = 1 – e^(-x/R) … </a:t>
            </a:r>
          </a:p>
          <a:p>
            <a:pPr lvl="1"/>
            <a:r>
              <a:rPr lang="en-US" dirty="0"/>
              <a:t>x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variante</a:t>
            </a:r>
            <a:r>
              <a:rPr lang="en-US" dirty="0"/>
              <a:t> (</a:t>
            </a:r>
            <a:r>
              <a:rPr lang="en-US" dirty="0" err="1"/>
              <a:t>veje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R … parameter </a:t>
            </a:r>
            <a:r>
              <a:rPr lang="en-US" dirty="0" err="1"/>
              <a:t>naše</a:t>
            </a:r>
            <a:r>
              <a:rPr lang="en-US" dirty="0"/>
              <a:t> </a:t>
            </a:r>
            <a:r>
              <a:rPr lang="en-US" dirty="0" err="1"/>
              <a:t>dovzetnosti</a:t>
            </a:r>
            <a:r>
              <a:rPr lang="en-US" dirty="0"/>
              <a:t> k </a:t>
            </a:r>
            <a:r>
              <a:rPr lang="en-US" dirty="0" err="1"/>
              <a:t>tveganju</a:t>
            </a:r>
            <a:endParaRPr lang="en-US" dirty="0"/>
          </a:p>
          <a:p>
            <a:endParaRPr lang="en-US" dirty="0"/>
          </a:p>
          <a:p>
            <a:r>
              <a:rPr lang="sl-SI" dirty="0" smtClean="0"/>
              <a:t>Interpretacija:</a:t>
            </a:r>
          </a:p>
          <a:p>
            <a:pPr lvl="1"/>
            <a:r>
              <a:rPr lang="en-US" dirty="0" smtClean="0"/>
              <a:t>1x </a:t>
            </a:r>
            <a:r>
              <a:rPr lang="en-US" dirty="0" err="1"/>
              <a:t>mečemo</a:t>
            </a:r>
            <a:r>
              <a:rPr lang="en-US" dirty="0"/>
              <a:t> </a:t>
            </a:r>
            <a:r>
              <a:rPr lang="en-US" dirty="0" err="1"/>
              <a:t>kovanec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/>
              <a:t>jaz</a:t>
            </a:r>
            <a:r>
              <a:rPr lang="en-US" dirty="0"/>
              <a:t> </a:t>
            </a:r>
            <a:r>
              <a:rPr lang="en-US" dirty="0" err="1"/>
              <a:t>odločevalec</a:t>
            </a:r>
            <a:r>
              <a:rPr lang="en-US" dirty="0"/>
              <a:t> </a:t>
            </a:r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/>
              <a:t>nekomu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ogromno</a:t>
            </a:r>
            <a:r>
              <a:rPr lang="en-US" dirty="0"/>
              <a:t> </a:t>
            </a:r>
            <a:r>
              <a:rPr lang="en-US" dirty="0" err="1"/>
              <a:t>denarja</a:t>
            </a:r>
            <a:r>
              <a:rPr lang="en-US" dirty="0"/>
              <a:t>) </a:t>
            </a:r>
          </a:p>
          <a:p>
            <a:pPr lvl="1"/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Pade</a:t>
            </a:r>
            <a:r>
              <a:rPr lang="en-US" dirty="0"/>
              <a:t> </a:t>
            </a:r>
            <a:r>
              <a:rPr lang="en-US" dirty="0" err="1"/>
              <a:t>grb</a:t>
            </a:r>
            <a:r>
              <a:rPr lang="en-US" dirty="0"/>
              <a:t> </a:t>
            </a:r>
            <a:r>
              <a:rPr lang="en-US" dirty="0" err="1"/>
              <a:t>dobim</a:t>
            </a:r>
            <a:r>
              <a:rPr lang="en-US" dirty="0"/>
              <a:t> x </a:t>
            </a:r>
            <a:r>
              <a:rPr lang="en-US" dirty="0" err="1"/>
              <a:t>denarja</a:t>
            </a:r>
            <a:endParaRPr lang="en-US" dirty="0"/>
          </a:p>
          <a:p>
            <a:pPr lvl="1"/>
            <a:r>
              <a:rPr lang="en-US" dirty="0" err="1"/>
              <a:t>Pade</a:t>
            </a:r>
            <a:r>
              <a:rPr lang="en-US" dirty="0"/>
              <a:t> </a:t>
            </a:r>
            <a:r>
              <a:rPr lang="en-US" dirty="0" err="1"/>
              <a:t>cifra</a:t>
            </a:r>
            <a:r>
              <a:rPr lang="en-US" dirty="0"/>
              <a:t> </a:t>
            </a:r>
            <a:r>
              <a:rPr lang="en-US" dirty="0" err="1"/>
              <a:t>plačam</a:t>
            </a:r>
            <a:r>
              <a:rPr lang="en-US" dirty="0"/>
              <a:t> x/2 </a:t>
            </a:r>
            <a:r>
              <a:rPr lang="en-US" dirty="0" err="1"/>
              <a:t>denarja</a:t>
            </a:r>
            <a:endParaRPr lang="en-US" dirty="0"/>
          </a:p>
          <a:p>
            <a:pPr lvl="1"/>
            <a:r>
              <a:rPr lang="en-US" dirty="0"/>
              <a:t>R je </a:t>
            </a:r>
            <a:r>
              <a:rPr lang="en-US" dirty="0" err="1"/>
              <a:t>maksimalen</a:t>
            </a:r>
            <a:r>
              <a:rPr lang="en-US" dirty="0"/>
              <a:t> X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katerem</a:t>
            </a:r>
            <a:r>
              <a:rPr lang="en-US" dirty="0"/>
              <a:t> bi se </a:t>
            </a:r>
            <a:r>
              <a:rPr lang="en-US" dirty="0" err="1"/>
              <a:t>šli</a:t>
            </a:r>
            <a:r>
              <a:rPr lang="en-US" dirty="0"/>
              <a:t> to </a:t>
            </a:r>
            <a:r>
              <a:rPr lang="en-US" dirty="0" err="1"/>
              <a:t>igro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400072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1544197" y="3541433"/>
            <a:ext cx="5892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5">
            <a:extLst>
              <a:ext uri="{FF2B5EF4-FFF2-40B4-BE49-F238E27FC236}">
                <a16:creationId xmlns:a16="http://schemas.microsoft.com/office/drawing/2014/main" id="{81DEC13F-7BD8-4F8A-AA21-A17C1180D450}"/>
              </a:ext>
            </a:extLst>
          </p:cNvPr>
          <p:cNvSpPr/>
          <p:nvPr/>
        </p:nvSpPr>
        <p:spPr>
          <a:xfrm>
            <a:off x="2133477" y="3292513"/>
            <a:ext cx="56896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6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2702437" y="2236424"/>
            <a:ext cx="1836512" cy="13050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>
            <a:stCxn id="5" idx="3"/>
          </p:cNvCxnSpPr>
          <p:nvPr/>
        </p:nvCxnSpPr>
        <p:spPr>
          <a:xfrm>
            <a:off x="2702437" y="3541433"/>
            <a:ext cx="1836512" cy="11407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jeZBesedilom 8"/>
          <p:cNvSpPr txBox="1"/>
          <p:nvPr/>
        </p:nvSpPr>
        <p:spPr>
          <a:xfrm>
            <a:off x="10306628" y="6032107"/>
            <a:ext cx="56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 smtClean="0"/>
              <a:t>Text</a:t>
            </a:r>
            <a:endParaRPr lang="sl-SI" dirty="0"/>
          </a:p>
        </p:txBody>
      </p:sp>
      <p:sp>
        <p:nvSpPr>
          <p:cNvPr id="10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4578584" y="1989439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23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4442687" y="4448489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4" name="PoljeZBesedilom 33"/>
          <p:cNvSpPr txBox="1"/>
          <p:nvPr/>
        </p:nvSpPr>
        <p:spPr>
          <a:xfrm>
            <a:off x="3055345" y="2507599"/>
            <a:ext cx="1677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Odgovarjamo 1.</a:t>
            </a:r>
            <a:endParaRPr lang="sl-SI" dirty="0"/>
          </a:p>
        </p:txBody>
      </p:sp>
      <p:sp>
        <p:nvSpPr>
          <p:cNvPr id="35" name="PoljeZBesedilom 34"/>
          <p:cNvSpPr txBox="1"/>
          <p:nvPr/>
        </p:nvSpPr>
        <p:spPr>
          <a:xfrm>
            <a:off x="2856680" y="3912159"/>
            <a:ext cx="199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NE Odgovarjamo 1.</a:t>
            </a:r>
            <a:endParaRPr lang="sl-SI" dirty="0"/>
          </a:p>
        </p:txBody>
      </p:sp>
      <p:sp>
        <p:nvSpPr>
          <p:cNvPr id="36" name="PoljeZBesedilom 35"/>
          <p:cNvSpPr txBox="1"/>
          <p:nvPr/>
        </p:nvSpPr>
        <p:spPr>
          <a:xfrm>
            <a:off x="5067742" y="4497502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0EUR</a:t>
            </a:r>
            <a:endParaRPr lang="sl-SI" dirty="0"/>
          </a:p>
        </p:txBody>
      </p:sp>
      <p:cxnSp>
        <p:nvCxnSpPr>
          <p:cNvPr id="37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5001487" y="1299156"/>
            <a:ext cx="2097403" cy="9493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5067742" y="2323664"/>
            <a:ext cx="2230139" cy="3678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oljeZBesedilom 40"/>
          <p:cNvSpPr txBox="1"/>
          <p:nvPr/>
        </p:nvSpPr>
        <p:spPr>
          <a:xfrm>
            <a:off x="5211464" y="1479074"/>
            <a:ext cx="1448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90% Pravilno.</a:t>
            </a:r>
            <a:endParaRPr lang="sl-SI" dirty="0"/>
          </a:p>
        </p:txBody>
      </p:sp>
      <p:sp>
        <p:nvSpPr>
          <p:cNvPr id="42" name="PoljeZBesedilom 41"/>
          <p:cNvSpPr txBox="1"/>
          <p:nvPr/>
        </p:nvSpPr>
        <p:spPr>
          <a:xfrm>
            <a:off x="5698357" y="2566724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10 % Napačno</a:t>
            </a:r>
            <a:endParaRPr lang="sl-SI" dirty="0"/>
          </a:p>
        </p:txBody>
      </p:sp>
      <p:sp>
        <p:nvSpPr>
          <p:cNvPr id="43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7203309" y="2457853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44" name="PoljeZBesedilom 43"/>
          <p:cNvSpPr txBox="1"/>
          <p:nvPr/>
        </p:nvSpPr>
        <p:spPr>
          <a:xfrm>
            <a:off x="7881349" y="2499779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0EUR</a:t>
            </a:r>
            <a:endParaRPr lang="sl-SI" dirty="0"/>
          </a:p>
        </p:txBody>
      </p:sp>
      <p:sp>
        <p:nvSpPr>
          <p:cNvPr id="45" name="Rectangle 5">
            <a:extLst>
              <a:ext uri="{FF2B5EF4-FFF2-40B4-BE49-F238E27FC236}">
                <a16:creationId xmlns:a16="http://schemas.microsoft.com/office/drawing/2014/main" id="{81DEC13F-7BD8-4F8A-AA21-A17C1180D450}"/>
              </a:ext>
            </a:extLst>
          </p:cNvPr>
          <p:cNvSpPr/>
          <p:nvPr/>
        </p:nvSpPr>
        <p:spPr>
          <a:xfrm>
            <a:off x="7109481" y="1035178"/>
            <a:ext cx="56896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46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7663134" y="665602"/>
            <a:ext cx="2286559" cy="6934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7663134" y="1359043"/>
            <a:ext cx="2355937" cy="5746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oljeZBesedilom 47"/>
          <p:cNvSpPr txBox="1"/>
          <p:nvPr/>
        </p:nvSpPr>
        <p:spPr>
          <a:xfrm>
            <a:off x="8016042" y="325209"/>
            <a:ext cx="1677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Odgovarjamo 2.</a:t>
            </a:r>
            <a:endParaRPr lang="sl-SI" dirty="0"/>
          </a:p>
        </p:txBody>
      </p:sp>
      <p:sp>
        <p:nvSpPr>
          <p:cNvPr id="49" name="PoljeZBesedilom 48"/>
          <p:cNvSpPr txBox="1"/>
          <p:nvPr/>
        </p:nvSpPr>
        <p:spPr>
          <a:xfrm>
            <a:off x="7817377" y="1729769"/>
            <a:ext cx="199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NE Odgovarjamo 2.</a:t>
            </a:r>
            <a:endParaRPr lang="sl-SI" dirty="0"/>
          </a:p>
        </p:txBody>
      </p:sp>
      <p:sp>
        <p:nvSpPr>
          <p:cNvPr id="54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9871815" y="1700017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55" name="PoljeZBesedilom 54"/>
          <p:cNvSpPr txBox="1"/>
          <p:nvPr/>
        </p:nvSpPr>
        <p:spPr>
          <a:xfrm>
            <a:off x="10473802" y="1749030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10000EUR</a:t>
            </a:r>
            <a:endParaRPr lang="sl-SI" dirty="0"/>
          </a:p>
        </p:txBody>
      </p:sp>
      <p:sp>
        <p:nvSpPr>
          <p:cNvPr id="56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9879698" y="435460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57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10302601" y="354587"/>
            <a:ext cx="2067199" cy="33995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>
            <a:endCxn id="60" idx="0"/>
          </p:cNvCxnSpPr>
          <p:nvPr/>
        </p:nvCxnSpPr>
        <p:spPr>
          <a:xfrm>
            <a:off x="10473802" y="713719"/>
            <a:ext cx="1392202" cy="2430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oljeZBesedilom 58"/>
          <p:cNvSpPr txBox="1"/>
          <p:nvPr/>
        </p:nvSpPr>
        <p:spPr>
          <a:xfrm>
            <a:off x="10542803" y="-33959"/>
            <a:ext cx="1448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50% Pravilno.</a:t>
            </a:r>
            <a:endParaRPr lang="sl-SI" dirty="0"/>
          </a:p>
        </p:txBody>
      </p:sp>
      <p:sp>
        <p:nvSpPr>
          <p:cNvPr id="60" name="PoljeZBesedilom 59"/>
          <p:cNvSpPr txBox="1"/>
          <p:nvPr/>
        </p:nvSpPr>
        <p:spPr>
          <a:xfrm>
            <a:off x="11104417" y="956779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5</a:t>
            </a:r>
            <a:r>
              <a:rPr lang="sl-SI" dirty="0" smtClean="0"/>
              <a:t>0 % Napačno</a:t>
            </a:r>
            <a:endParaRPr lang="sl-SI" dirty="0"/>
          </a:p>
        </p:txBody>
      </p:sp>
      <p:sp>
        <p:nvSpPr>
          <p:cNvPr id="63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11774564" y="740356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64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12248406" y="101693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66" name="PoljeZBesedilom 65"/>
          <p:cNvSpPr txBox="1"/>
          <p:nvPr/>
        </p:nvSpPr>
        <p:spPr>
          <a:xfrm>
            <a:off x="12339846" y="850512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0EUR</a:t>
            </a:r>
            <a:endParaRPr lang="sl-SI" dirty="0"/>
          </a:p>
        </p:txBody>
      </p:sp>
      <p:sp>
        <p:nvSpPr>
          <p:cNvPr id="67" name="PoljeZBesedilom 66"/>
          <p:cNvSpPr txBox="1"/>
          <p:nvPr/>
        </p:nvSpPr>
        <p:spPr>
          <a:xfrm>
            <a:off x="12874160" y="170311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3</a:t>
            </a:r>
            <a:r>
              <a:rPr lang="sl-SI" dirty="0" smtClean="0"/>
              <a:t>0000EUR</a:t>
            </a:r>
            <a:endParaRPr lang="sl-SI" dirty="0"/>
          </a:p>
        </p:txBody>
      </p:sp>
      <p:sp>
        <p:nvSpPr>
          <p:cNvPr id="68" name="PoljeZBesedilom 67"/>
          <p:cNvSpPr txBox="1"/>
          <p:nvPr/>
        </p:nvSpPr>
        <p:spPr>
          <a:xfrm>
            <a:off x="9559851" y="83378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15000</a:t>
            </a:r>
            <a:r>
              <a:rPr lang="sl-SI" dirty="0" smtClean="0"/>
              <a:t>EUR</a:t>
            </a:r>
            <a:endParaRPr lang="sl-SI" dirty="0"/>
          </a:p>
        </p:txBody>
      </p:sp>
      <p:sp>
        <p:nvSpPr>
          <p:cNvPr id="69" name="PoljeZBesedilom 68"/>
          <p:cNvSpPr txBox="1"/>
          <p:nvPr/>
        </p:nvSpPr>
        <p:spPr>
          <a:xfrm>
            <a:off x="6878875" y="618986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15000</a:t>
            </a:r>
            <a:r>
              <a:rPr lang="sl-SI" dirty="0" smtClean="0"/>
              <a:t>EUR</a:t>
            </a:r>
            <a:endParaRPr lang="sl-SI" dirty="0"/>
          </a:p>
        </p:txBody>
      </p:sp>
      <p:sp>
        <p:nvSpPr>
          <p:cNvPr id="70" name="PoljeZBesedilom 69"/>
          <p:cNvSpPr txBox="1"/>
          <p:nvPr/>
        </p:nvSpPr>
        <p:spPr>
          <a:xfrm>
            <a:off x="4274979" y="1555987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13500</a:t>
            </a:r>
            <a:r>
              <a:rPr lang="sl-SI" dirty="0" smtClean="0"/>
              <a:t>EUR</a:t>
            </a:r>
            <a:endParaRPr lang="sl-SI" dirty="0"/>
          </a:p>
        </p:txBody>
      </p:sp>
      <p:sp>
        <p:nvSpPr>
          <p:cNvPr id="71" name="PoljeZBesedilom 70"/>
          <p:cNvSpPr txBox="1"/>
          <p:nvPr/>
        </p:nvSpPr>
        <p:spPr>
          <a:xfrm>
            <a:off x="1474736" y="2923181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13500</a:t>
            </a:r>
            <a:r>
              <a:rPr lang="sl-SI" dirty="0" smtClean="0"/>
              <a:t>EUR</a:t>
            </a:r>
            <a:endParaRPr lang="sl-SI" dirty="0"/>
          </a:p>
        </p:txBody>
      </p:sp>
      <p:sp>
        <p:nvSpPr>
          <p:cNvPr id="72" name="PoljeZBesedilom 71"/>
          <p:cNvSpPr txBox="1"/>
          <p:nvPr/>
        </p:nvSpPr>
        <p:spPr>
          <a:xfrm>
            <a:off x="768928" y="5511407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R=100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3" name="PoljeZBesedilom 72"/>
          <p:cNvSpPr txBox="1"/>
          <p:nvPr/>
        </p:nvSpPr>
        <p:spPr>
          <a:xfrm>
            <a:off x="5820403" y="4497502"/>
            <a:ext cx="224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U(X) = 1 – e^(-x/R) = 0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4" name="PoljeZBesedilom 73"/>
          <p:cNvSpPr txBox="1"/>
          <p:nvPr/>
        </p:nvSpPr>
        <p:spPr>
          <a:xfrm>
            <a:off x="8481645" y="2553849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U(X) = 0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PoljeZBesedilom 74"/>
          <p:cNvSpPr txBox="1"/>
          <p:nvPr/>
        </p:nvSpPr>
        <p:spPr>
          <a:xfrm>
            <a:off x="13020728" y="827657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U(X) = 0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6" name="PoljeZBesedilom 75"/>
          <p:cNvSpPr txBox="1"/>
          <p:nvPr/>
        </p:nvSpPr>
        <p:spPr>
          <a:xfrm>
            <a:off x="13952393" y="142373"/>
            <a:ext cx="2024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U(X) = 1 – e^(-x/R)=</a:t>
            </a:r>
            <a:b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1-e^(-300) ~ 1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7" name="PoljeZBesedilom 76"/>
          <p:cNvSpPr txBox="1"/>
          <p:nvPr/>
        </p:nvSpPr>
        <p:spPr>
          <a:xfrm>
            <a:off x="10654212" y="2226551"/>
            <a:ext cx="2024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U(X) = 1 – e^(-x/R)=</a:t>
            </a:r>
            <a:b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1-e^(-100) ~ 1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8" name="PoljeZBesedilom 77"/>
          <p:cNvSpPr txBox="1"/>
          <p:nvPr/>
        </p:nvSpPr>
        <p:spPr>
          <a:xfrm>
            <a:off x="9990908" y="95382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0,5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9" name="PoljeZBesedilom 78"/>
          <p:cNvSpPr txBox="1"/>
          <p:nvPr/>
        </p:nvSpPr>
        <p:spPr>
          <a:xfrm>
            <a:off x="7173005" y="15376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0" name="PoljeZBesedilom 79"/>
          <p:cNvSpPr txBox="1"/>
          <p:nvPr/>
        </p:nvSpPr>
        <p:spPr>
          <a:xfrm>
            <a:off x="4642256" y="261924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0,9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1" name="PoljeZBesedilom 80"/>
          <p:cNvSpPr txBox="1"/>
          <p:nvPr/>
        </p:nvSpPr>
        <p:spPr>
          <a:xfrm>
            <a:off x="1954687" y="379377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0,9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47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Vrednost informacije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Naloga:</a:t>
            </a:r>
          </a:p>
          <a:p>
            <a:pPr lvl="1"/>
            <a:r>
              <a:rPr lang="sl-SI" dirty="0" smtClean="0"/>
              <a:t>Podjetje ABA / podjetje ZYZ</a:t>
            </a:r>
          </a:p>
          <a:p>
            <a:pPr lvl="1"/>
            <a:r>
              <a:rPr lang="sl-SI" dirty="0" smtClean="0"/>
              <a:t>Pogodba: </a:t>
            </a:r>
          </a:p>
          <a:p>
            <a:pPr lvl="2"/>
            <a:r>
              <a:rPr lang="sl-SI" dirty="0" smtClean="0"/>
              <a:t>ABA proda ZYZ 100.000 tiskanih vezij po ceni 5EUR/kos</a:t>
            </a:r>
          </a:p>
          <a:p>
            <a:pPr lvl="2"/>
            <a:r>
              <a:rPr lang="sl-SI" dirty="0" smtClean="0"/>
              <a:t>Opcija: ABA proda dodatnih 100.000 tiskanih vezij v roku treh mesecev</a:t>
            </a:r>
          </a:p>
          <a:p>
            <a:pPr lvl="1"/>
            <a:r>
              <a:rPr lang="sl-SI" dirty="0" smtClean="0"/>
              <a:t>Stroški:</a:t>
            </a:r>
          </a:p>
          <a:p>
            <a:pPr lvl="2"/>
            <a:r>
              <a:rPr lang="sl-SI" dirty="0" smtClean="0"/>
              <a:t>Fiksni: 250.000EUR</a:t>
            </a:r>
          </a:p>
          <a:p>
            <a:pPr lvl="2"/>
            <a:r>
              <a:rPr lang="sl-SI" dirty="0" smtClean="0"/>
              <a:t>Variabilni: 2EUR/kos</a:t>
            </a:r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43972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1544197" y="3541433"/>
            <a:ext cx="5892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5">
            <a:extLst>
              <a:ext uri="{FF2B5EF4-FFF2-40B4-BE49-F238E27FC236}">
                <a16:creationId xmlns:a16="http://schemas.microsoft.com/office/drawing/2014/main" id="{81DEC13F-7BD8-4F8A-AA21-A17C1180D450}"/>
              </a:ext>
            </a:extLst>
          </p:cNvPr>
          <p:cNvSpPr/>
          <p:nvPr/>
        </p:nvSpPr>
        <p:spPr>
          <a:xfrm>
            <a:off x="2133477" y="3292513"/>
            <a:ext cx="56896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6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2702437" y="2236424"/>
            <a:ext cx="1836512" cy="13050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>
            <a:stCxn id="5" idx="3"/>
          </p:cNvCxnSpPr>
          <p:nvPr/>
        </p:nvCxnSpPr>
        <p:spPr>
          <a:xfrm>
            <a:off x="2702437" y="3541433"/>
            <a:ext cx="1836512" cy="11407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4578584" y="1989439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10" name="PoljeZBesedilom 9"/>
          <p:cNvSpPr txBox="1"/>
          <p:nvPr/>
        </p:nvSpPr>
        <p:spPr>
          <a:xfrm>
            <a:off x="2810591" y="2655881"/>
            <a:ext cx="1930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Naredimo 200.000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2856680" y="3912159"/>
            <a:ext cx="199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Naredimo </a:t>
            </a:r>
            <a:r>
              <a:rPr lang="sl-SI" dirty="0" smtClean="0"/>
              <a:t>100.000</a:t>
            </a:r>
            <a:endParaRPr lang="sl-SI" dirty="0"/>
          </a:p>
        </p:txBody>
      </p:sp>
      <p:cxnSp>
        <p:nvCxnSpPr>
          <p:cNvPr id="13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5001487" y="1299156"/>
            <a:ext cx="2097403" cy="9493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5067742" y="2323664"/>
            <a:ext cx="2230139" cy="3678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5129237" y="1313911"/>
            <a:ext cx="1143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50% P=DA</a:t>
            </a:r>
            <a:endParaRPr lang="sl-SI" dirty="0"/>
          </a:p>
        </p:txBody>
      </p:sp>
      <p:sp>
        <p:nvSpPr>
          <p:cNvPr id="17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7203309" y="2457853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25" name="PoljeZBesedilom 24"/>
          <p:cNvSpPr txBox="1"/>
          <p:nvPr/>
        </p:nvSpPr>
        <p:spPr>
          <a:xfrm>
            <a:off x="5622886" y="2738898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50% P=NE</a:t>
            </a:r>
            <a:endParaRPr lang="sl-SI" dirty="0"/>
          </a:p>
        </p:txBody>
      </p:sp>
      <p:sp>
        <p:nvSpPr>
          <p:cNvPr id="26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7009389" y="1048474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27" name="PoljeZBesedilom 26"/>
          <p:cNvSpPr txBox="1"/>
          <p:nvPr/>
        </p:nvSpPr>
        <p:spPr>
          <a:xfrm>
            <a:off x="7746230" y="1097488"/>
            <a:ext cx="4019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1.000.000EUR – 250.000EUR – 400.000 =</a:t>
            </a:r>
            <a:br>
              <a:rPr lang="sl-SI" dirty="0" smtClean="0"/>
            </a:br>
            <a:r>
              <a:rPr lang="sl-SI" dirty="0" smtClean="0"/>
              <a:t>350.000EUR</a:t>
            </a:r>
            <a:endParaRPr lang="sl-SI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7979591" y="2461899"/>
            <a:ext cx="3844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500.000EUR – 250.000EUR – 400.000 =</a:t>
            </a:r>
            <a:br>
              <a:rPr lang="sl-SI" dirty="0" smtClean="0"/>
            </a:br>
            <a:r>
              <a:rPr lang="sl-SI" dirty="0" smtClean="0"/>
              <a:t>-150.000EUR</a:t>
            </a:r>
            <a:endParaRPr lang="sl-SI" dirty="0"/>
          </a:p>
        </p:txBody>
      </p:sp>
      <p:sp>
        <p:nvSpPr>
          <p:cNvPr id="30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4538949" y="4503443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31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4961852" y="3813160"/>
            <a:ext cx="2097403" cy="9493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5028107" y="4837668"/>
            <a:ext cx="2230139" cy="3678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oljeZBesedilom 32"/>
          <p:cNvSpPr txBox="1"/>
          <p:nvPr/>
        </p:nvSpPr>
        <p:spPr>
          <a:xfrm>
            <a:off x="5089602" y="3827915"/>
            <a:ext cx="1143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50% P=DA</a:t>
            </a:r>
            <a:endParaRPr lang="sl-SI" dirty="0"/>
          </a:p>
        </p:txBody>
      </p:sp>
      <p:sp>
        <p:nvSpPr>
          <p:cNvPr id="34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7163674" y="4971857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5" name="PoljeZBesedilom 34"/>
          <p:cNvSpPr txBox="1"/>
          <p:nvPr/>
        </p:nvSpPr>
        <p:spPr>
          <a:xfrm>
            <a:off x="5583251" y="5252902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50% P=NE</a:t>
            </a:r>
            <a:endParaRPr lang="sl-SI" dirty="0"/>
          </a:p>
        </p:txBody>
      </p:sp>
      <p:sp>
        <p:nvSpPr>
          <p:cNvPr id="36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6969754" y="3562478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7" name="PoljeZBesedilom 36"/>
          <p:cNvSpPr txBox="1"/>
          <p:nvPr/>
        </p:nvSpPr>
        <p:spPr>
          <a:xfrm>
            <a:off x="7706595" y="3611492"/>
            <a:ext cx="4019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1.000.000EUR – 500.000EUR – 400.000 =</a:t>
            </a:r>
            <a:br>
              <a:rPr lang="sl-SI" dirty="0" smtClean="0"/>
            </a:br>
            <a:r>
              <a:rPr lang="sl-SI" dirty="0" smtClean="0"/>
              <a:t>100.000EUR</a:t>
            </a:r>
            <a:endParaRPr lang="sl-SI" dirty="0"/>
          </a:p>
        </p:txBody>
      </p:sp>
      <p:sp>
        <p:nvSpPr>
          <p:cNvPr id="38" name="PoljeZBesedilom 37"/>
          <p:cNvSpPr txBox="1"/>
          <p:nvPr/>
        </p:nvSpPr>
        <p:spPr>
          <a:xfrm>
            <a:off x="7920957" y="4975903"/>
            <a:ext cx="3844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500.000EUR – 250.000EUR – 200.000 =</a:t>
            </a:r>
            <a:br>
              <a:rPr lang="sl-SI" dirty="0" smtClean="0"/>
            </a:br>
            <a:r>
              <a:rPr lang="sl-SI" dirty="0" smtClean="0"/>
              <a:t>50.000EUR</a:t>
            </a:r>
            <a:endParaRPr lang="sl-SI" dirty="0"/>
          </a:p>
        </p:txBody>
      </p:sp>
      <p:sp>
        <p:nvSpPr>
          <p:cNvPr id="39" name="PoljeZBesedilom 38"/>
          <p:cNvSpPr txBox="1"/>
          <p:nvPr/>
        </p:nvSpPr>
        <p:spPr>
          <a:xfrm>
            <a:off x="3847821" y="1571450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EV=100.000EUR</a:t>
            </a:r>
            <a:endParaRPr lang="sl-SI" dirty="0"/>
          </a:p>
        </p:txBody>
      </p:sp>
      <p:sp>
        <p:nvSpPr>
          <p:cNvPr id="40" name="PoljeZBesedilom 39"/>
          <p:cNvSpPr txBox="1"/>
          <p:nvPr/>
        </p:nvSpPr>
        <p:spPr>
          <a:xfrm>
            <a:off x="3734442" y="5068236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EV=75.000EUR</a:t>
            </a:r>
            <a:endParaRPr lang="sl-SI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1244868" y="2923564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EV=100.000EUR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85043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Vrednost spremembe verjetnosti</a:t>
            </a:r>
            <a:endParaRPr lang="sl-SI" dirty="0"/>
          </a:p>
        </p:txBody>
      </p:sp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1074084" y="4134633"/>
            <a:ext cx="5892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5">
            <a:extLst>
              <a:ext uri="{FF2B5EF4-FFF2-40B4-BE49-F238E27FC236}">
                <a16:creationId xmlns:a16="http://schemas.microsoft.com/office/drawing/2014/main" id="{81DEC13F-7BD8-4F8A-AA21-A17C1180D450}"/>
              </a:ext>
            </a:extLst>
          </p:cNvPr>
          <p:cNvSpPr/>
          <p:nvPr/>
        </p:nvSpPr>
        <p:spPr>
          <a:xfrm>
            <a:off x="1663364" y="3885713"/>
            <a:ext cx="56896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6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2232324" y="2829624"/>
            <a:ext cx="1836512" cy="13050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>
            <a:stCxn id="5" idx="3"/>
          </p:cNvCxnSpPr>
          <p:nvPr/>
        </p:nvCxnSpPr>
        <p:spPr>
          <a:xfrm>
            <a:off x="2232324" y="4134633"/>
            <a:ext cx="1836512" cy="11407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4108471" y="2582639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9" name="PoljeZBesedilom 8"/>
          <p:cNvSpPr txBox="1"/>
          <p:nvPr/>
        </p:nvSpPr>
        <p:spPr>
          <a:xfrm>
            <a:off x="2340478" y="3249081"/>
            <a:ext cx="1930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Naredimo 200.000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2386567" y="4505359"/>
            <a:ext cx="199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Naredimo </a:t>
            </a:r>
            <a:r>
              <a:rPr lang="sl-SI" dirty="0" smtClean="0"/>
              <a:t>100.000</a:t>
            </a:r>
            <a:endParaRPr lang="sl-SI" dirty="0"/>
          </a:p>
        </p:txBody>
      </p:sp>
      <p:cxnSp>
        <p:nvCxnSpPr>
          <p:cNvPr id="11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4531374" y="1892356"/>
            <a:ext cx="2097403" cy="9493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4597629" y="2916864"/>
            <a:ext cx="2230139" cy="3678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jeZBesedilom 12"/>
          <p:cNvSpPr txBox="1"/>
          <p:nvPr/>
        </p:nvSpPr>
        <p:spPr>
          <a:xfrm>
            <a:off x="4659124" y="1907111"/>
            <a:ext cx="1143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8</a:t>
            </a:r>
            <a:r>
              <a:rPr lang="sl-SI" dirty="0" smtClean="0"/>
              <a:t>0% P=DA</a:t>
            </a:r>
            <a:endParaRPr lang="sl-SI" dirty="0"/>
          </a:p>
        </p:txBody>
      </p:sp>
      <p:sp>
        <p:nvSpPr>
          <p:cNvPr id="14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6733196" y="3051053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15" name="PoljeZBesedilom 14"/>
          <p:cNvSpPr txBox="1"/>
          <p:nvPr/>
        </p:nvSpPr>
        <p:spPr>
          <a:xfrm>
            <a:off x="5152773" y="3332098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20% P=NE</a:t>
            </a:r>
            <a:endParaRPr lang="sl-SI" dirty="0"/>
          </a:p>
        </p:txBody>
      </p:sp>
      <p:sp>
        <p:nvSpPr>
          <p:cNvPr id="16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6539276" y="1641674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17" name="PoljeZBesedilom 16"/>
          <p:cNvSpPr txBox="1"/>
          <p:nvPr/>
        </p:nvSpPr>
        <p:spPr>
          <a:xfrm>
            <a:off x="7276117" y="1690688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350.000EUR</a:t>
            </a:r>
            <a:endParaRPr lang="sl-SI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7509478" y="3046163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-150.000EUR</a:t>
            </a:r>
            <a:endParaRPr lang="sl-SI" dirty="0"/>
          </a:p>
        </p:txBody>
      </p:sp>
      <p:sp>
        <p:nvSpPr>
          <p:cNvPr id="19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4068836" y="5096643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20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4491739" y="4406360"/>
            <a:ext cx="2097403" cy="9493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4557994" y="5430868"/>
            <a:ext cx="2230139" cy="3678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jeZBesedilom 21"/>
          <p:cNvSpPr txBox="1"/>
          <p:nvPr/>
        </p:nvSpPr>
        <p:spPr>
          <a:xfrm>
            <a:off x="4619489" y="4421115"/>
            <a:ext cx="1143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80% P=DA</a:t>
            </a:r>
            <a:endParaRPr lang="sl-SI" dirty="0"/>
          </a:p>
        </p:txBody>
      </p:sp>
      <p:sp>
        <p:nvSpPr>
          <p:cNvPr id="23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6693561" y="5565057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24" name="PoljeZBesedilom 23"/>
          <p:cNvSpPr txBox="1"/>
          <p:nvPr/>
        </p:nvSpPr>
        <p:spPr>
          <a:xfrm>
            <a:off x="5113138" y="5846102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20% P=NE</a:t>
            </a:r>
            <a:endParaRPr lang="sl-SI" dirty="0"/>
          </a:p>
        </p:txBody>
      </p:sp>
      <p:sp>
        <p:nvSpPr>
          <p:cNvPr id="25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6499641" y="4155678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26" name="PoljeZBesedilom 25"/>
          <p:cNvSpPr txBox="1"/>
          <p:nvPr/>
        </p:nvSpPr>
        <p:spPr>
          <a:xfrm>
            <a:off x="7236482" y="4204692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100.000EUR</a:t>
            </a:r>
            <a:endParaRPr lang="sl-SI" dirty="0"/>
          </a:p>
        </p:txBody>
      </p:sp>
      <p:sp>
        <p:nvSpPr>
          <p:cNvPr id="27" name="PoljeZBesedilom 26"/>
          <p:cNvSpPr txBox="1"/>
          <p:nvPr/>
        </p:nvSpPr>
        <p:spPr>
          <a:xfrm>
            <a:off x="7450844" y="5569103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50.000EUR</a:t>
            </a:r>
            <a:endParaRPr lang="sl-SI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3377708" y="2164650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EV=250.000EUR</a:t>
            </a:r>
            <a:endParaRPr lang="sl-SI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3264329" y="5661436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EV=90.000EUR</a:t>
            </a:r>
            <a:endParaRPr lang="sl-SI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774755" y="3516764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EV=250.000EUR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07432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1544197" y="3541433"/>
            <a:ext cx="5892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2702437" y="2236424"/>
            <a:ext cx="1836512" cy="13050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>
            <a:stCxn id="5" idx="3"/>
          </p:cNvCxnSpPr>
          <p:nvPr/>
        </p:nvCxnSpPr>
        <p:spPr>
          <a:xfrm>
            <a:off x="2702437" y="3541433"/>
            <a:ext cx="1836512" cy="11407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2133477" y="3352412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10" name="PoljeZBesedilom 9"/>
          <p:cNvSpPr txBox="1"/>
          <p:nvPr/>
        </p:nvSpPr>
        <p:spPr>
          <a:xfrm>
            <a:off x="5067742" y="1322355"/>
            <a:ext cx="1930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Naredimo 200.000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5258916" y="2415732"/>
            <a:ext cx="199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Naredimo </a:t>
            </a:r>
            <a:r>
              <a:rPr lang="sl-SI" dirty="0" smtClean="0"/>
              <a:t>100.000</a:t>
            </a:r>
            <a:endParaRPr lang="sl-SI" dirty="0"/>
          </a:p>
        </p:txBody>
      </p:sp>
      <p:cxnSp>
        <p:nvCxnSpPr>
          <p:cNvPr id="13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5001487" y="1299156"/>
            <a:ext cx="2097403" cy="9493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5067742" y="2323664"/>
            <a:ext cx="2230139" cy="3678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2933085" y="2461046"/>
            <a:ext cx="1143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50% P=DA</a:t>
            </a:r>
            <a:endParaRPr lang="sl-SI" dirty="0"/>
          </a:p>
        </p:txBody>
      </p:sp>
      <p:sp>
        <p:nvSpPr>
          <p:cNvPr id="17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7203309" y="2457853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25" name="PoljeZBesedilom 24"/>
          <p:cNvSpPr txBox="1"/>
          <p:nvPr/>
        </p:nvSpPr>
        <p:spPr>
          <a:xfrm>
            <a:off x="3067871" y="3716406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50% P=NE</a:t>
            </a:r>
            <a:endParaRPr lang="sl-SI" dirty="0"/>
          </a:p>
        </p:txBody>
      </p:sp>
      <p:sp>
        <p:nvSpPr>
          <p:cNvPr id="26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7009389" y="1048474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27" name="PoljeZBesedilom 26"/>
          <p:cNvSpPr txBox="1"/>
          <p:nvPr/>
        </p:nvSpPr>
        <p:spPr>
          <a:xfrm>
            <a:off x="7746230" y="1097488"/>
            <a:ext cx="1329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350.000EUR</a:t>
            </a:r>
            <a:endParaRPr lang="sl-SI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7979591" y="2461899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100.000EUR</a:t>
            </a:r>
            <a:endParaRPr lang="sl-SI" dirty="0"/>
          </a:p>
        </p:txBody>
      </p:sp>
      <p:cxnSp>
        <p:nvCxnSpPr>
          <p:cNvPr id="31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4961852" y="3813160"/>
            <a:ext cx="2097403" cy="9493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5028107" y="4837668"/>
            <a:ext cx="2230139" cy="3678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7163674" y="4971857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6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6969754" y="3562478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7" name="PoljeZBesedilom 36"/>
          <p:cNvSpPr txBox="1"/>
          <p:nvPr/>
        </p:nvSpPr>
        <p:spPr>
          <a:xfrm>
            <a:off x="7706595" y="3611492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-150.000</a:t>
            </a:r>
            <a:endParaRPr lang="sl-SI" dirty="0"/>
          </a:p>
        </p:txBody>
      </p:sp>
      <p:sp>
        <p:nvSpPr>
          <p:cNvPr id="38" name="PoljeZBesedilom 37"/>
          <p:cNvSpPr txBox="1"/>
          <p:nvPr/>
        </p:nvSpPr>
        <p:spPr>
          <a:xfrm>
            <a:off x="7920957" y="4975903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50.000EUR</a:t>
            </a:r>
            <a:endParaRPr lang="sl-SI" dirty="0"/>
          </a:p>
        </p:txBody>
      </p:sp>
      <p:sp>
        <p:nvSpPr>
          <p:cNvPr id="39" name="PoljeZBesedilom 38"/>
          <p:cNvSpPr txBox="1"/>
          <p:nvPr/>
        </p:nvSpPr>
        <p:spPr>
          <a:xfrm>
            <a:off x="3899321" y="1548638"/>
            <a:ext cx="1303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EV=350.000</a:t>
            </a:r>
          </a:p>
          <a:p>
            <a:endParaRPr lang="sl-SI" dirty="0"/>
          </a:p>
        </p:txBody>
      </p:sp>
      <p:sp>
        <p:nvSpPr>
          <p:cNvPr id="40" name="PoljeZBesedilom 39"/>
          <p:cNvSpPr txBox="1"/>
          <p:nvPr/>
        </p:nvSpPr>
        <p:spPr>
          <a:xfrm>
            <a:off x="3734442" y="5068236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EV=50.000</a:t>
            </a:r>
          </a:p>
        </p:txBody>
      </p:sp>
      <p:sp>
        <p:nvSpPr>
          <p:cNvPr id="41" name="PoljeZBesedilom 40"/>
          <p:cNvSpPr txBox="1"/>
          <p:nvPr/>
        </p:nvSpPr>
        <p:spPr>
          <a:xfrm>
            <a:off x="1244868" y="2923564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EV=200.000EUR</a:t>
            </a:r>
            <a:endParaRPr lang="sl-SI" dirty="0"/>
          </a:p>
        </p:txBody>
      </p:sp>
      <p:sp>
        <p:nvSpPr>
          <p:cNvPr id="29" name="Naslov 1"/>
          <p:cNvSpPr>
            <a:spLocks noGrp="1"/>
          </p:cNvSpPr>
          <p:nvPr>
            <p:ph type="title"/>
          </p:nvPr>
        </p:nvSpPr>
        <p:spPr>
          <a:xfrm>
            <a:off x="47906" y="109586"/>
            <a:ext cx="10515600" cy="1325563"/>
          </a:xfrm>
        </p:spPr>
        <p:txBody>
          <a:bodyPr/>
          <a:lstStyle/>
          <a:p>
            <a:r>
              <a:rPr lang="sl-SI" dirty="0" smtClean="0"/>
              <a:t>Kako vredna je informacija o tem, ali bo ZYZ naročil ali ne?</a:t>
            </a:r>
            <a:endParaRPr lang="sl-SI" dirty="0"/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81DEC13F-7BD8-4F8A-AA21-A17C1180D450}"/>
              </a:ext>
            </a:extLst>
          </p:cNvPr>
          <p:cNvSpPr/>
          <p:nvPr/>
        </p:nvSpPr>
        <p:spPr>
          <a:xfrm>
            <a:off x="4458983" y="4508393"/>
            <a:ext cx="56896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43" name="Rectangle 5">
            <a:extLst>
              <a:ext uri="{FF2B5EF4-FFF2-40B4-BE49-F238E27FC236}">
                <a16:creationId xmlns:a16="http://schemas.microsoft.com/office/drawing/2014/main" id="{81DEC13F-7BD8-4F8A-AA21-A17C1180D450}"/>
              </a:ext>
            </a:extLst>
          </p:cNvPr>
          <p:cNvSpPr/>
          <p:nvPr/>
        </p:nvSpPr>
        <p:spPr>
          <a:xfrm>
            <a:off x="4547210" y="2005456"/>
            <a:ext cx="56896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44" name="PoljeZBesedilom 43"/>
          <p:cNvSpPr txBox="1"/>
          <p:nvPr/>
        </p:nvSpPr>
        <p:spPr>
          <a:xfrm>
            <a:off x="5220844" y="5109582"/>
            <a:ext cx="199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Naredimo </a:t>
            </a:r>
            <a:r>
              <a:rPr lang="sl-SI" dirty="0" smtClean="0"/>
              <a:t>100.000</a:t>
            </a:r>
            <a:endParaRPr lang="sl-SI" dirty="0"/>
          </a:p>
        </p:txBody>
      </p:sp>
      <p:sp>
        <p:nvSpPr>
          <p:cNvPr id="45" name="PoljeZBesedilom 44"/>
          <p:cNvSpPr txBox="1"/>
          <p:nvPr/>
        </p:nvSpPr>
        <p:spPr>
          <a:xfrm>
            <a:off x="5129697" y="3873801"/>
            <a:ext cx="1930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Naredimo 200.000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25845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Najem svetovalca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P(S=DA|P=DA) = 0.8</a:t>
            </a:r>
          </a:p>
          <a:p>
            <a:pPr marL="0" indent="0">
              <a:buNone/>
            </a:pPr>
            <a:r>
              <a:rPr lang="sl-SI" dirty="0" smtClean="0"/>
              <a:t>P(S=NE|P=NE) = 0.7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4423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85EA-9211-46E6-89B9-F4B39A315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Vozlišča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C9EA3-08E1-4499-9E84-EBD9D7B4C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Vozlišča</a:t>
            </a:r>
            <a:r>
              <a:rPr lang="en-US" dirty="0"/>
              <a:t> </a:t>
            </a:r>
            <a:r>
              <a:rPr lang="en-US" dirty="0" err="1"/>
              <a:t>odločitve</a:t>
            </a:r>
            <a:r>
              <a:rPr lang="en-US" dirty="0"/>
              <a:t> </a:t>
            </a:r>
          </a:p>
          <a:p>
            <a:r>
              <a:rPr lang="en-US" dirty="0" err="1"/>
              <a:t>Vozlišče</a:t>
            </a:r>
            <a:r>
              <a:rPr lang="en-US" dirty="0"/>
              <a:t> </a:t>
            </a:r>
            <a:r>
              <a:rPr lang="en-US" dirty="0" err="1"/>
              <a:t>naključja</a:t>
            </a:r>
            <a:endParaRPr lang="en-US" dirty="0"/>
          </a:p>
          <a:p>
            <a:r>
              <a:rPr lang="en-US" dirty="0" err="1"/>
              <a:t>Vrednost</a:t>
            </a:r>
            <a:r>
              <a:rPr lang="en-US" dirty="0"/>
              <a:t> (list)</a:t>
            </a:r>
            <a:endParaRPr lang="en-SI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7D420C-1833-4354-8F16-2756BF93A2B5}"/>
              </a:ext>
            </a:extLst>
          </p:cNvPr>
          <p:cNvSpPr/>
          <p:nvPr/>
        </p:nvSpPr>
        <p:spPr>
          <a:xfrm>
            <a:off x="4765040" y="1732280"/>
            <a:ext cx="56896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108F574-28D6-4213-BAD3-70F3ED1EB8D4}"/>
              </a:ext>
            </a:extLst>
          </p:cNvPr>
          <p:cNvSpPr/>
          <p:nvPr/>
        </p:nvSpPr>
        <p:spPr>
          <a:xfrm>
            <a:off x="4297680" y="2397760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025E3588-4481-4AC8-9A31-E45F3027A679}"/>
              </a:ext>
            </a:extLst>
          </p:cNvPr>
          <p:cNvSpPr/>
          <p:nvPr/>
        </p:nvSpPr>
        <p:spPr>
          <a:xfrm rot="16200000">
            <a:off x="3403600" y="3129280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24241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2235052" y="2855633"/>
            <a:ext cx="1638325" cy="12210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5">
            <a:extLst>
              <a:ext uri="{FF2B5EF4-FFF2-40B4-BE49-F238E27FC236}">
                <a16:creationId xmlns:a16="http://schemas.microsoft.com/office/drawing/2014/main" id="{81DEC13F-7BD8-4F8A-AA21-A17C1180D450}"/>
              </a:ext>
            </a:extLst>
          </p:cNvPr>
          <p:cNvSpPr/>
          <p:nvPr/>
        </p:nvSpPr>
        <p:spPr>
          <a:xfrm>
            <a:off x="3873377" y="2606713"/>
            <a:ext cx="56896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6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4442337" y="1550624"/>
            <a:ext cx="1836512" cy="13050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>
            <a:stCxn id="5" idx="3"/>
          </p:cNvCxnSpPr>
          <p:nvPr/>
        </p:nvCxnSpPr>
        <p:spPr>
          <a:xfrm>
            <a:off x="4442337" y="2855633"/>
            <a:ext cx="1836512" cy="11407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6318484" y="1303639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10" name="PoljeZBesedilom 9"/>
          <p:cNvSpPr txBox="1"/>
          <p:nvPr/>
        </p:nvSpPr>
        <p:spPr>
          <a:xfrm>
            <a:off x="4550491" y="1970081"/>
            <a:ext cx="1930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Naredimo 200.000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4596580" y="3226359"/>
            <a:ext cx="199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Naredimo </a:t>
            </a:r>
            <a:r>
              <a:rPr lang="sl-SI" dirty="0" smtClean="0"/>
              <a:t>100.000</a:t>
            </a:r>
            <a:endParaRPr lang="sl-SI" dirty="0"/>
          </a:p>
        </p:txBody>
      </p:sp>
      <p:cxnSp>
        <p:nvCxnSpPr>
          <p:cNvPr id="13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6741387" y="613356"/>
            <a:ext cx="2097403" cy="9493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6807642" y="1637864"/>
            <a:ext cx="2230139" cy="3678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7241174" y="613356"/>
            <a:ext cx="1090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73%P=DA</a:t>
            </a:r>
            <a:endParaRPr lang="sl-SI" dirty="0"/>
          </a:p>
        </p:txBody>
      </p:sp>
      <p:sp>
        <p:nvSpPr>
          <p:cNvPr id="17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8943209" y="1772053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25" name="PoljeZBesedilom 24"/>
          <p:cNvSpPr txBox="1"/>
          <p:nvPr/>
        </p:nvSpPr>
        <p:spPr>
          <a:xfrm>
            <a:off x="7323151" y="1886809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27% P=NE</a:t>
            </a:r>
            <a:endParaRPr lang="sl-SI" dirty="0"/>
          </a:p>
        </p:txBody>
      </p:sp>
      <p:sp>
        <p:nvSpPr>
          <p:cNvPr id="26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8749289" y="362674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27" name="PoljeZBesedilom 26"/>
          <p:cNvSpPr txBox="1"/>
          <p:nvPr/>
        </p:nvSpPr>
        <p:spPr>
          <a:xfrm>
            <a:off x="9486130" y="411688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350.000EUR</a:t>
            </a:r>
            <a:endParaRPr lang="sl-SI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9719491" y="1776099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-150.000EUR</a:t>
            </a:r>
            <a:endParaRPr lang="sl-SI" dirty="0"/>
          </a:p>
        </p:txBody>
      </p:sp>
      <p:sp>
        <p:nvSpPr>
          <p:cNvPr id="30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6278849" y="3817643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31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 flipV="1">
            <a:off x="6701752" y="3127360"/>
            <a:ext cx="2097403" cy="9493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6768007" y="4151868"/>
            <a:ext cx="2230139" cy="3678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oljeZBesedilom 32"/>
          <p:cNvSpPr txBox="1"/>
          <p:nvPr/>
        </p:nvSpPr>
        <p:spPr>
          <a:xfrm>
            <a:off x="6829502" y="3142115"/>
            <a:ext cx="1143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73% P=DA</a:t>
            </a:r>
            <a:endParaRPr lang="sl-SI" dirty="0"/>
          </a:p>
        </p:txBody>
      </p:sp>
      <p:sp>
        <p:nvSpPr>
          <p:cNvPr id="34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8903574" y="4286057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5" name="PoljeZBesedilom 34"/>
          <p:cNvSpPr txBox="1"/>
          <p:nvPr/>
        </p:nvSpPr>
        <p:spPr>
          <a:xfrm>
            <a:off x="7323151" y="4567102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27% P=NE</a:t>
            </a:r>
            <a:endParaRPr lang="sl-SI" dirty="0"/>
          </a:p>
        </p:txBody>
      </p:sp>
      <p:sp>
        <p:nvSpPr>
          <p:cNvPr id="36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8709654" y="2876678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7" name="PoljeZBesedilom 36"/>
          <p:cNvSpPr txBox="1"/>
          <p:nvPr/>
        </p:nvSpPr>
        <p:spPr>
          <a:xfrm>
            <a:off x="9446495" y="2925692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100.000EUR</a:t>
            </a:r>
            <a:endParaRPr lang="sl-SI" dirty="0"/>
          </a:p>
        </p:txBody>
      </p:sp>
      <p:sp>
        <p:nvSpPr>
          <p:cNvPr id="38" name="PoljeZBesedilom 37"/>
          <p:cNvSpPr txBox="1"/>
          <p:nvPr/>
        </p:nvSpPr>
        <p:spPr>
          <a:xfrm>
            <a:off x="9660857" y="4290103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50.000EUR</a:t>
            </a:r>
            <a:endParaRPr lang="sl-SI" dirty="0"/>
          </a:p>
        </p:txBody>
      </p:sp>
      <p:sp>
        <p:nvSpPr>
          <p:cNvPr id="39" name="PoljeZBesedilom 38"/>
          <p:cNvSpPr txBox="1"/>
          <p:nvPr/>
        </p:nvSpPr>
        <p:spPr>
          <a:xfrm>
            <a:off x="5587721" y="88565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EV=</a:t>
            </a:r>
            <a:endParaRPr lang="sl-SI" dirty="0"/>
          </a:p>
        </p:txBody>
      </p:sp>
      <p:sp>
        <p:nvSpPr>
          <p:cNvPr id="40" name="PoljeZBesedilom 39"/>
          <p:cNvSpPr txBox="1"/>
          <p:nvPr/>
        </p:nvSpPr>
        <p:spPr>
          <a:xfrm>
            <a:off x="5474342" y="4382436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EV=</a:t>
            </a:r>
            <a:endParaRPr lang="sl-SI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2375046" y="3226359"/>
            <a:ext cx="1130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55% S=DA</a:t>
            </a:r>
            <a:endParaRPr lang="sl-SI" dirty="0"/>
          </a:p>
        </p:txBody>
      </p:sp>
      <p:sp>
        <p:nvSpPr>
          <p:cNvPr id="29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1605132" y="3996369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42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1015852" y="4253582"/>
            <a:ext cx="5892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>
            <a:stCxn id="29" idx="6"/>
          </p:cNvCxnSpPr>
          <p:nvPr/>
        </p:nvCxnSpPr>
        <p:spPr>
          <a:xfrm>
            <a:off x="2235052" y="4255449"/>
            <a:ext cx="1636386" cy="119285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PoljeZBesedilom 43"/>
          <p:cNvSpPr txBox="1"/>
          <p:nvPr/>
        </p:nvSpPr>
        <p:spPr>
          <a:xfrm>
            <a:off x="3909011" y="526363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…</a:t>
            </a:r>
            <a:endParaRPr lang="sl-SI" dirty="0"/>
          </a:p>
        </p:txBody>
      </p:sp>
      <p:sp>
        <p:nvSpPr>
          <p:cNvPr id="45" name="PoljeZBesedilom 44"/>
          <p:cNvSpPr txBox="1"/>
          <p:nvPr/>
        </p:nvSpPr>
        <p:spPr>
          <a:xfrm>
            <a:off x="2235052" y="4841858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45% S=NE</a:t>
            </a:r>
            <a:endParaRPr lang="sl-SI" dirty="0"/>
          </a:p>
        </p:txBody>
      </p:sp>
      <p:sp>
        <p:nvSpPr>
          <p:cNvPr id="46" name="PoljeZBesedilom 45"/>
          <p:cNvSpPr txBox="1"/>
          <p:nvPr/>
        </p:nvSpPr>
        <p:spPr>
          <a:xfrm>
            <a:off x="6908769" y="5962315"/>
            <a:ext cx="1550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P(P=DA)=0.5</a:t>
            </a:r>
          </a:p>
          <a:p>
            <a:r>
              <a:rPr lang="sl-SI" dirty="0" smtClean="0"/>
              <a:t>P(P=DA|S=DA)</a:t>
            </a:r>
            <a:endParaRPr lang="sl-SI" dirty="0"/>
          </a:p>
        </p:txBody>
      </p:sp>
      <p:sp>
        <p:nvSpPr>
          <p:cNvPr id="47" name="PoljeZBesedilom 46"/>
          <p:cNvSpPr txBox="1"/>
          <p:nvPr/>
        </p:nvSpPr>
        <p:spPr>
          <a:xfrm>
            <a:off x="6057691" y="870701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215.000</a:t>
            </a:r>
            <a:endParaRPr lang="sl-SI" dirty="0"/>
          </a:p>
        </p:txBody>
      </p:sp>
      <p:sp>
        <p:nvSpPr>
          <p:cNvPr id="48" name="PoljeZBesedilom 47"/>
          <p:cNvSpPr txBox="1"/>
          <p:nvPr/>
        </p:nvSpPr>
        <p:spPr>
          <a:xfrm>
            <a:off x="5957683" y="4350075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86.000</a:t>
            </a:r>
            <a:endParaRPr lang="sl-SI" dirty="0"/>
          </a:p>
        </p:txBody>
      </p:sp>
      <p:sp>
        <p:nvSpPr>
          <p:cNvPr id="49" name="PoljeZBesedilom 48"/>
          <p:cNvSpPr txBox="1"/>
          <p:nvPr/>
        </p:nvSpPr>
        <p:spPr>
          <a:xfrm>
            <a:off x="3657181" y="2153814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215.000</a:t>
            </a:r>
            <a:endParaRPr lang="sl-SI" dirty="0"/>
          </a:p>
        </p:txBody>
      </p:sp>
      <p:sp>
        <p:nvSpPr>
          <p:cNvPr id="50" name="PoljeZBesedilom 49"/>
          <p:cNvSpPr txBox="1"/>
          <p:nvPr/>
        </p:nvSpPr>
        <p:spPr>
          <a:xfrm>
            <a:off x="3617882" y="4815585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61.000</a:t>
            </a:r>
            <a:endParaRPr lang="sl-SI" dirty="0"/>
          </a:p>
        </p:txBody>
      </p:sp>
      <p:sp>
        <p:nvSpPr>
          <p:cNvPr id="51" name="PoljeZBesedilom 50"/>
          <p:cNvSpPr txBox="1"/>
          <p:nvPr/>
        </p:nvSpPr>
        <p:spPr>
          <a:xfrm>
            <a:off x="1317020" y="3570978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145.000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25038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P(P=DA|S=DA</a:t>
            </a:r>
            <a:r>
              <a:rPr lang="sl-SI" dirty="0" smtClean="0"/>
              <a:t>) = P(P=DA) * P(S=DA|P=DA) / P(S=DA) = 0.5 * 0.8 / 0.55 = 0.73</a:t>
            </a:r>
          </a:p>
          <a:p>
            <a:r>
              <a:rPr lang="sl-SI" dirty="0" smtClean="0"/>
              <a:t>P(S=DA) = P(S=DA|P=DA)*(P=DA) + P(S=DA|P=NE)*P(P=NE)= 0.8*0.5 + 0.3 * 0.5 = 0,55</a:t>
            </a:r>
          </a:p>
          <a:p>
            <a:endParaRPr lang="sl-SI" dirty="0"/>
          </a:p>
          <a:p>
            <a:r>
              <a:rPr lang="sl-SI" dirty="0" smtClean="0"/>
              <a:t>P(A|B) = P(A) * P(B|A) / P(B)</a:t>
            </a:r>
          </a:p>
          <a:p>
            <a:r>
              <a:rPr lang="sl-SI" dirty="0" smtClean="0"/>
              <a:t>P(A) = P(A|B)*P(B) + P(A|~B)*P(~B)</a:t>
            </a:r>
          </a:p>
          <a:p>
            <a:endParaRPr lang="sl-SI" dirty="0"/>
          </a:p>
          <a:p>
            <a:r>
              <a:rPr lang="sl-SI" dirty="0" smtClean="0"/>
              <a:t>Imamo:</a:t>
            </a:r>
          </a:p>
          <a:p>
            <a:pPr lvl="1"/>
            <a:r>
              <a:rPr lang="sl-SI" dirty="0" smtClean="0"/>
              <a:t>P(S=DA|P=DA</a:t>
            </a:r>
            <a:r>
              <a:rPr lang="sl-SI" dirty="0"/>
              <a:t>) = </a:t>
            </a:r>
            <a:r>
              <a:rPr lang="sl-SI" dirty="0" smtClean="0"/>
              <a:t>0.8</a:t>
            </a:r>
          </a:p>
          <a:p>
            <a:pPr lvl="1"/>
            <a:r>
              <a:rPr lang="sl-SI" dirty="0" smtClean="0"/>
              <a:t>P(S=NE|P=NE</a:t>
            </a:r>
            <a:r>
              <a:rPr lang="sl-SI" dirty="0"/>
              <a:t>) = 0.7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6873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70363-A5C5-4173-BC39-FF1B39A7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Pikado</a:t>
            </a:r>
            <a:endParaRPr lang="en-S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E3A527-07F7-46E5-9EEA-290946A36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663" y="1690688"/>
            <a:ext cx="9727414" cy="379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97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70363-A5C5-4173-BC39-FF1B39A7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Pikado</a:t>
            </a:r>
            <a:endParaRPr lang="en-SI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762000" y="3728720"/>
            <a:ext cx="5892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81DEC13F-7BD8-4F8A-AA21-A17C1180D450}"/>
              </a:ext>
            </a:extLst>
          </p:cNvPr>
          <p:cNvSpPr/>
          <p:nvPr/>
        </p:nvSpPr>
        <p:spPr>
          <a:xfrm>
            <a:off x="1351280" y="3479800"/>
            <a:ext cx="56896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3319C5-D22D-4BF8-B09B-D3608DAE6890}"/>
              </a:ext>
            </a:extLst>
          </p:cNvPr>
          <p:cNvCxnSpPr>
            <a:cxnSpLocks/>
          </p:cNvCxnSpPr>
          <p:nvPr/>
        </p:nvCxnSpPr>
        <p:spPr>
          <a:xfrm flipV="1">
            <a:off x="1920240" y="2435384"/>
            <a:ext cx="1229360" cy="10444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8BC0B9C-D8B4-4AA6-BFFE-40AEB03BFF1C}"/>
              </a:ext>
            </a:extLst>
          </p:cNvPr>
          <p:cNvCxnSpPr>
            <a:cxnSpLocks/>
          </p:cNvCxnSpPr>
          <p:nvPr/>
        </p:nvCxnSpPr>
        <p:spPr>
          <a:xfrm>
            <a:off x="1920240" y="3977640"/>
            <a:ext cx="1066800" cy="9194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05061E8-77FD-46D2-8ACB-769C4B398355}"/>
              </a:ext>
            </a:extLst>
          </p:cNvPr>
          <p:cNvSpPr txBox="1"/>
          <p:nvPr/>
        </p:nvSpPr>
        <p:spPr>
          <a:xfrm>
            <a:off x="2001520" y="266192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Cijam</a:t>
            </a:r>
            <a:r>
              <a:rPr lang="en-US" dirty="0"/>
              <a:t> 20</a:t>
            </a:r>
            <a:endParaRPr lang="en-SI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3A0747-B06B-4159-92C6-1C1D7FD195F7}"/>
              </a:ext>
            </a:extLst>
          </p:cNvPr>
          <p:cNvSpPr txBox="1"/>
          <p:nvPr/>
        </p:nvSpPr>
        <p:spPr>
          <a:xfrm>
            <a:off x="1981200" y="443738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Cijam</a:t>
            </a:r>
            <a:r>
              <a:rPr lang="en-US" dirty="0"/>
              <a:t> 19</a:t>
            </a:r>
            <a:endParaRPr lang="en-SI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3149600" y="2176304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DDF58AE-34B0-433A-96D8-5CB7EC24FC61}"/>
              </a:ext>
            </a:extLst>
          </p:cNvPr>
          <p:cNvSpPr/>
          <p:nvPr/>
        </p:nvSpPr>
        <p:spPr>
          <a:xfrm>
            <a:off x="2978589" y="4638040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55181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70363-A5C5-4173-BC39-FF1B39A7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Pikado</a:t>
            </a:r>
            <a:endParaRPr lang="en-SI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762000" y="3728720"/>
            <a:ext cx="5892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81DEC13F-7BD8-4F8A-AA21-A17C1180D450}"/>
              </a:ext>
            </a:extLst>
          </p:cNvPr>
          <p:cNvSpPr/>
          <p:nvPr/>
        </p:nvSpPr>
        <p:spPr>
          <a:xfrm>
            <a:off x="1351280" y="3479800"/>
            <a:ext cx="56896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3319C5-D22D-4BF8-B09B-D3608DAE6890}"/>
              </a:ext>
            </a:extLst>
          </p:cNvPr>
          <p:cNvCxnSpPr>
            <a:cxnSpLocks/>
          </p:cNvCxnSpPr>
          <p:nvPr/>
        </p:nvCxnSpPr>
        <p:spPr>
          <a:xfrm flipV="1">
            <a:off x="1920240" y="2435384"/>
            <a:ext cx="1229360" cy="10444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8BC0B9C-D8B4-4AA6-BFFE-40AEB03BFF1C}"/>
              </a:ext>
            </a:extLst>
          </p:cNvPr>
          <p:cNvCxnSpPr>
            <a:cxnSpLocks/>
          </p:cNvCxnSpPr>
          <p:nvPr/>
        </p:nvCxnSpPr>
        <p:spPr>
          <a:xfrm>
            <a:off x="1920240" y="3977640"/>
            <a:ext cx="1066800" cy="9194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05061E8-77FD-46D2-8ACB-769C4B398355}"/>
              </a:ext>
            </a:extLst>
          </p:cNvPr>
          <p:cNvSpPr txBox="1"/>
          <p:nvPr/>
        </p:nvSpPr>
        <p:spPr>
          <a:xfrm>
            <a:off x="2001520" y="266192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Cijam</a:t>
            </a:r>
            <a:r>
              <a:rPr lang="en-US" dirty="0"/>
              <a:t> 20</a:t>
            </a:r>
            <a:endParaRPr lang="en-SI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3A0747-B06B-4159-92C6-1C1D7FD195F7}"/>
              </a:ext>
            </a:extLst>
          </p:cNvPr>
          <p:cNvSpPr txBox="1"/>
          <p:nvPr/>
        </p:nvSpPr>
        <p:spPr>
          <a:xfrm>
            <a:off x="1981200" y="443738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Cijam</a:t>
            </a:r>
            <a:r>
              <a:rPr lang="en-US" dirty="0"/>
              <a:t> 19</a:t>
            </a:r>
            <a:endParaRPr lang="en-SI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3149600" y="2176304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FD6692A-36D1-4983-8349-3E42542029FB}"/>
              </a:ext>
            </a:extLst>
          </p:cNvPr>
          <p:cNvCxnSpPr>
            <a:cxnSpLocks/>
          </p:cNvCxnSpPr>
          <p:nvPr/>
        </p:nvCxnSpPr>
        <p:spPr>
          <a:xfrm flipV="1">
            <a:off x="3647440" y="1411288"/>
            <a:ext cx="2367280" cy="9102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3A37B37-5FDB-42CB-8503-94D9F6D566FA}"/>
              </a:ext>
            </a:extLst>
          </p:cNvPr>
          <p:cNvCxnSpPr>
            <a:cxnSpLocks/>
          </p:cNvCxnSpPr>
          <p:nvPr/>
        </p:nvCxnSpPr>
        <p:spPr>
          <a:xfrm flipV="1">
            <a:off x="3799840" y="2435384"/>
            <a:ext cx="2519680" cy="3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8B535FC-547D-4BEF-9742-63D5C7947E6E}"/>
              </a:ext>
            </a:extLst>
          </p:cNvPr>
          <p:cNvCxnSpPr>
            <a:cxnSpLocks/>
          </p:cNvCxnSpPr>
          <p:nvPr/>
        </p:nvCxnSpPr>
        <p:spPr>
          <a:xfrm>
            <a:off x="3799840" y="2473960"/>
            <a:ext cx="2529840" cy="7984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E81A623-1DE9-4D53-BDCA-7F09B5954DE5}"/>
              </a:ext>
            </a:extLst>
          </p:cNvPr>
          <p:cNvSpPr txBox="1"/>
          <p:nvPr/>
        </p:nvSpPr>
        <p:spPr>
          <a:xfrm>
            <a:off x="4236720" y="1544598"/>
            <a:ext cx="2089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20, p=80%</a:t>
            </a:r>
            <a:endParaRPr lang="en-SI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31F3E7-B246-4C9A-A080-F2D8D71C1C5B}"/>
              </a:ext>
            </a:extLst>
          </p:cNvPr>
          <p:cNvSpPr txBox="1"/>
          <p:nvPr/>
        </p:nvSpPr>
        <p:spPr>
          <a:xfrm>
            <a:off x="4335188" y="3118842"/>
            <a:ext cx="19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5, p=10%</a:t>
            </a:r>
            <a:endParaRPr lang="en-SI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D7A98C-5808-4895-ACE5-6D39D5A2F596}"/>
              </a:ext>
            </a:extLst>
          </p:cNvPr>
          <p:cNvSpPr txBox="1"/>
          <p:nvPr/>
        </p:nvSpPr>
        <p:spPr>
          <a:xfrm>
            <a:off x="4401514" y="2156043"/>
            <a:ext cx="19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1, p=10%</a:t>
            </a:r>
            <a:endParaRPr lang="en-SI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DDF58AE-34B0-433A-96D8-5CB7EC24FC61}"/>
              </a:ext>
            </a:extLst>
          </p:cNvPr>
          <p:cNvSpPr/>
          <p:nvPr/>
        </p:nvSpPr>
        <p:spPr>
          <a:xfrm>
            <a:off x="2978589" y="4638040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B68F13-8460-45B1-BF77-0105D10BF51A}"/>
              </a:ext>
            </a:extLst>
          </p:cNvPr>
          <p:cNvSpPr txBox="1"/>
          <p:nvPr/>
        </p:nvSpPr>
        <p:spPr>
          <a:xfrm>
            <a:off x="4236720" y="3997067"/>
            <a:ext cx="2089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19, p=80%</a:t>
            </a:r>
            <a:endParaRPr lang="en-SI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A93C3D-3107-4D84-93CB-E2A6BA6AC086}"/>
              </a:ext>
            </a:extLst>
          </p:cNvPr>
          <p:cNvSpPr txBox="1"/>
          <p:nvPr/>
        </p:nvSpPr>
        <p:spPr>
          <a:xfrm>
            <a:off x="4095955" y="5549264"/>
            <a:ext cx="1735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7, 10%</a:t>
            </a:r>
            <a:endParaRPr lang="en-SI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09D8431-49DE-46D6-8D87-FD4AA72A329F}"/>
              </a:ext>
            </a:extLst>
          </p:cNvPr>
          <p:cNvSpPr txBox="1"/>
          <p:nvPr/>
        </p:nvSpPr>
        <p:spPr>
          <a:xfrm>
            <a:off x="4268871" y="4681140"/>
            <a:ext cx="19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3, p=10%</a:t>
            </a:r>
            <a:endParaRPr lang="en-SI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FA9857-2421-4DB6-8085-B39DA6C3EAD4}"/>
              </a:ext>
            </a:extLst>
          </p:cNvPr>
          <p:cNvCxnSpPr>
            <a:cxnSpLocks/>
          </p:cNvCxnSpPr>
          <p:nvPr/>
        </p:nvCxnSpPr>
        <p:spPr>
          <a:xfrm flipV="1">
            <a:off x="3456109" y="4037370"/>
            <a:ext cx="2741672" cy="8607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AA4259A-1F1B-406C-AE45-4D69AA446D14}"/>
              </a:ext>
            </a:extLst>
          </p:cNvPr>
          <p:cNvCxnSpPr>
            <a:cxnSpLocks/>
          </p:cNvCxnSpPr>
          <p:nvPr/>
        </p:nvCxnSpPr>
        <p:spPr>
          <a:xfrm flipV="1">
            <a:off x="3608509" y="5011896"/>
            <a:ext cx="2519680" cy="3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BAD7BEA-38F2-4B0D-8EDD-A1A87FE09F3B}"/>
              </a:ext>
            </a:extLst>
          </p:cNvPr>
          <p:cNvCxnSpPr>
            <a:cxnSpLocks/>
          </p:cNvCxnSpPr>
          <p:nvPr/>
        </p:nvCxnSpPr>
        <p:spPr>
          <a:xfrm>
            <a:off x="3608509" y="5050472"/>
            <a:ext cx="2296160" cy="10058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5923280" y="1189246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32A77942-D44C-4DEF-9BAE-6ECF4C9E14D9}"/>
              </a:ext>
            </a:extLst>
          </p:cNvPr>
          <p:cNvSpPr/>
          <p:nvPr/>
        </p:nvSpPr>
        <p:spPr>
          <a:xfrm rot="16200000">
            <a:off x="6228080" y="2189689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9F6465C1-6589-4DB5-B4C9-75263F90C23E}"/>
              </a:ext>
            </a:extLst>
          </p:cNvPr>
          <p:cNvSpPr/>
          <p:nvPr/>
        </p:nvSpPr>
        <p:spPr>
          <a:xfrm rot="16200000">
            <a:off x="6258560" y="3038733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8F990ADC-66F2-429A-9522-79D5EBCCC808}"/>
              </a:ext>
            </a:extLst>
          </p:cNvPr>
          <p:cNvSpPr/>
          <p:nvPr/>
        </p:nvSpPr>
        <p:spPr>
          <a:xfrm rot="16200000">
            <a:off x="6106341" y="3803690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789C1394-FBD9-4F78-9782-F8974724B3AE}"/>
              </a:ext>
            </a:extLst>
          </p:cNvPr>
          <p:cNvSpPr/>
          <p:nvPr/>
        </p:nvSpPr>
        <p:spPr>
          <a:xfrm rot="16200000">
            <a:off x="6043777" y="4754543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112030D-CEE7-41A5-95F3-A00640A1E04F}"/>
              </a:ext>
            </a:extLst>
          </p:cNvPr>
          <p:cNvSpPr/>
          <p:nvPr/>
        </p:nvSpPr>
        <p:spPr>
          <a:xfrm rot="16200000">
            <a:off x="5830417" y="5796836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8803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70363-A5C5-4173-BC39-FF1B39A7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Pikado</a:t>
            </a:r>
            <a:endParaRPr lang="en-SI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762000" y="3728720"/>
            <a:ext cx="5892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81DEC13F-7BD8-4F8A-AA21-A17C1180D450}"/>
              </a:ext>
            </a:extLst>
          </p:cNvPr>
          <p:cNvSpPr/>
          <p:nvPr/>
        </p:nvSpPr>
        <p:spPr>
          <a:xfrm>
            <a:off x="1351280" y="3479800"/>
            <a:ext cx="56896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3319C5-D22D-4BF8-B09B-D3608DAE6890}"/>
              </a:ext>
            </a:extLst>
          </p:cNvPr>
          <p:cNvCxnSpPr>
            <a:cxnSpLocks/>
          </p:cNvCxnSpPr>
          <p:nvPr/>
        </p:nvCxnSpPr>
        <p:spPr>
          <a:xfrm flipV="1">
            <a:off x="1920240" y="2435384"/>
            <a:ext cx="1229360" cy="10444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8BC0B9C-D8B4-4AA6-BFFE-40AEB03BFF1C}"/>
              </a:ext>
            </a:extLst>
          </p:cNvPr>
          <p:cNvCxnSpPr>
            <a:cxnSpLocks/>
          </p:cNvCxnSpPr>
          <p:nvPr/>
        </p:nvCxnSpPr>
        <p:spPr>
          <a:xfrm>
            <a:off x="1920240" y="3977640"/>
            <a:ext cx="1066800" cy="9194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05061E8-77FD-46D2-8ACB-769C4B398355}"/>
              </a:ext>
            </a:extLst>
          </p:cNvPr>
          <p:cNvSpPr txBox="1"/>
          <p:nvPr/>
        </p:nvSpPr>
        <p:spPr>
          <a:xfrm>
            <a:off x="2001520" y="266192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Cijam</a:t>
            </a:r>
            <a:r>
              <a:rPr lang="en-US" dirty="0"/>
              <a:t> 20</a:t>
            </a:r>
            <a:endParaRPr lang="en-SI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3A0747-B06B-4159-92C6-1C1D7FD195F7}"/>
              </a:ext>
            </a:extLst>
          </p:cNvPr>
          <p:cNvSpPr txBox="1"/>
          <p:nvPr/>
        </p:nvSpPr>
        <p:spPr>
          <a:xfrm>
            <a:off x="1981200" y="443738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Cijam</a:t>
            </a:r>
            <a:r>
              <a:rPr lang="en-US" dirty="0"/>
              <a:t> 19</a:t>
            </a:r>
            <a:endParaRPr lang="en-SI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3149600" y="2176304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FD6692A-36D1-4983-8349-3E42542029FB}"/>
              </a:ext>
            </a:extLst>
          </p:cNvPr>
          <p:cNvCxnSpPr>
            <a:cxnSpLocks/>
          </p:cNvCxnSpPr>
          <p:nvPr/>
        </p:nvCxnSpPr>
        <p:spPr>
          <a:xfrm flipV="1">
            <a:off x="3647440" y="1411288"/>
            <a:ext cx="2367280" cy="9102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3A37B37-5FDB-42CB-8503-94D9F6D566FA}"/>
              </a:ext>
            </a:extLst>
          </p:cNvPr>
          <p:cNvCxnSpPr>
            <a:cxnSpLocks/>
          </p:cNvCxnSpPr>
          <p:nvPr/>
        </p:nvCxnSpPr>
        <p:spPr>
          <a:xfrm flipV="1">
            <a:off x="3799840" y="2435384"/>
            <a:ext cx="2519680" cy="3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8B535FC-547D-4BEF-9742-63D5C7947E6E}"/>
              </a:ext>
            </a:extLst>
          </p:cNvPr>
          <p:cNvCxnSpPr>
            <a:cxnSpLocks/>
          </p:cNvCxnSpPr>
          <p:nvPr/>
        </p:nvCxnSpPr>
        <p:spPr>
          <a:xfrm>
            <a:off x="3799840" y="2473960"/>
            <a:ext cx="2529840" cy="7984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E81A623-1DE9-4D53-BDCA-7F09B5954DE5}"/>
              </a:ext>
            </a:extLst>
          </p:cNvPr>
          <p:cNvSpPr txBox="1"/>
          <p:nvPr/>
        </p:nvSpPr>
        <p:spPr>
          <a:xfrm>
            <a:off x="4236720" y="1544598"/>
            <a:ext cx="2089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20, p=80%</a:t>
            </a:r>
            <a:endParaRPr lang="en-SI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31F3E7-B246-4C9A-A080-F2D8D71C1C5B}"/>
              </a:ext>
            </a:extLst>
          </p:cNvPr>
          <p:cNvSpPr txBox="1"/>
          <p:nvPr/>
        </p:nvSpPr>
        <p:spPr>
          <a:xfrm>
            <a:off x="4335188" y="3118842"/>
            <a:ext cx="19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5, p=10%</a:t>
            </a:r>
            <a:endParaRPr lang="en-SI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D7A98C-5808-4895-ACE5-6D39D5A2F596}"/>
              </a:ext>
            </a:extLst>
          </p:cNvPr>
          <p:cNvSpPr txBox="1"/>
          <p:nvPr/>
        </p:nvSpPr>
        <p:spPr>
          <a:xfrm>
            <a:off x="4401514" y="2156043"/>
            <a:ext cx="19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1, p=10%</a:t>
            </a:r>
            <a:endParaRPr lang="en-SI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DDF58AE-34B0-433A-96D8-5CB7EC24FC61}"/>
              </a:ext>
            </a:extLst>
          </p:cNvPr>
          <p:cNvSpPr/>
          <p:nvPr/>
        </p:nvSpPr>
        <p:spPr>
          <a:xfrm>
            <a:off x="2978589" y="4638040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B68F13-8460-45B1-BF77-0105D10BF51A}"/>
              </a:ext>
            </a:extLst>
          </p:cNvPr>
          <p:cNvSpPr txBox="1"/>
          <p:nvPr/>
        </p:nvSpPr>
        <p:spPr>
          <a:xfrm>
            <a:off x="4236720" y="3997067"/>
            <a:ext cx="2089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19, p=80%</a:t>
            </a:r>
            <a:endParaRPr lang="en-SI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A93C3D-3107-4D84-93CB-E2A6BA6AC086}"/>
              </a:ext>
            </a:extLst>
          </p:cNvPr>
          <p:cNvSpPr txBox="1"/>
          <p:nvPr/>
        </p:nvSpPr>
        <p:spPr>
          <a:xfrm>
            <a:off x="4095955" y="5549264"/>
            <a:ext cx="1735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7, 10%</a:t>
            </a:r>
            <a:endParaRPr lang="en-SI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09D8431-49DE-46D6-8D87-FD4AA72A329F}"/>
              </a:ext>
            </a:extLst>
          </p:cNvPr>
          <p:cNvSpPr txBox="1"/>
          <p:nvPr/>
        </p:nvSpPr>
        <p:spPr>
          <a:xfrm>
            <a:off x="4268871" y="4681140"/>
            <a:ext cx="19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3, p=10%</a:t>
            </a:r>
            <a:endParaRPr lang="en-SI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FA9857-2421-4DB6-8085-B39DA6C3EAD4}"/>
              </a:ext>
            </a:extLst>
          </p:cNvPr>
          <p:cNvCxnSpPr>
            <a:cxnSpLocks/>
          </p:cNvCxnSpPr>
          <p:nvPr/>
        </p:nvCxnSpPr>
        <p:spPr>
          <a:xfrm flipV="1">
            <a:off x="3456109" y="4037370"/>
            <a:ext cx="2741672" cy="8607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AA4259A-1F1B-406C-AE45-4D69AA446D14}"/>
              </a:ext>
            </a:extLst>
          </p:cNvPr>
          <p:cNvCxnSpPr>
            <a:cxnSpLocks/>
          </p:cNvCxnSpPr>
          <p:nvPr/>
        </p:nvCxnSpPr>
        <p:spPr>
          <a:xfrm flipV="1">
            <a:off x="3608509" y="5011896"/>
            <a:ext cx="2519680" cy="3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BAD7BEA-38F2-4B0D-8EDD-A1A87FE09F3B}"/>
              </a:ext>
            </a:extLst>
          </p:cNvPr>
          <p:cNvCxnSpPr>
            <a:cxnSpLocks/>
          </p:cNvCxnSpPr>
          <p:nvPr/>
        </p:nvCxnSpPr>
        <p:spPr>
          <a:xfrm>
            <a:off x="3608509" y="5050472"/>
            <a:ext cx="2296160" cy="10058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5923280" y="1189246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32A77942-D44C-4DEF-9BAE-6ECF4C9E14D9}"/>
              </a:ext>
            </a:extLst>
          </p:cNvPr>
          <p:cNvSpPr/>
          <p:nvPr/>
        </p:nvSpPr>
        <p:spPr>
          <a:xfrm rot="16200000">
            <a:off x="6228080" y="2189689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9F6465C1-6589-4DB5-B4C9-75263F90C23E}"/>
              </a:ext>
            </a:extLst>
          </p:cNvPr>
          <p:cNvSpPr/>
          <p:nvPr/>
        </p:nvSpPr>
        <p:spPr>
          <a:xfrm rot="16200000">
            <a:off x="6258560" y="3038733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8F990ADC-66F2-429A-9522-79D5EBCCC808}"/>
              </a:ext>
            </a:extLst>
          </p:cNvPr>
          <p:cNvSpPr/>
          <p:nvPr/>
        </p:nvSpPr>
        <p:spPr>
          <a:xfrm rot="16200000">
            <a:off x="6106341" y="3803690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789C1394-FBD9-4F78-9782-F8974724B3AE}"/>
              </a:ext>
            </a:extLst>
          </p:cNvPr>
          <p:cNvSpPr/>
          <p:nvPr/>
        </p:nvSpPr>
        <p:spPr>
          <a:xfrm rot="16200000">
            <a:off x="6043777" y="4754543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112030D-CEE7-41A5-95F3-A00640A1E04F}"/>
              </a:ext>
            </a:extLst>
          </p:cNvPr>
          <p:cNvSpPr/>
          <p:nvPr/>
        </p:nvSpPr>
        <p:spPr>
          <a:xfrm rot="16200000">
            <a:off x="5830417" y="5796836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05A1A1-436B-4099-B9C5-4218AB2A859F}"/>
              </a:ext>
            </a:extLst>
          </p:cNvPr>
          <p:cNvSpPr txBox="1"/>
          <p:nvPr/>
        </p:nvSpPr>
        <p:spPr>
          <a:xfrm>
            <a:off x="6665141" y="12470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  <a:endParaRPr lang="en-SI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A02402A-06B8-4C1B-84AF-EA7D02DDB4B9}"/>
              </a:ext>
            </a:extLst>
          </p:cNvPr>
          <p:cNvSpPr txBox="1"/>
          <p:nvPr/>
        </p:nvSpPr>
        <p:spPr>
          <a:xfrm>
            <a:off x="7003957" y="22387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SI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654BDE-C655-4AF5-BB9E-5DF941149D86}"/>
              </a:ext>
            </a:extLst>
          </p:cNvPr>
          <p:cNvSpPr txBox="1"/>
          <p:nvPr/>
        </p:nvSpPr>
        <p:spPr>
          <a:xfrm>
            <a:off x="7083845" y="39081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  <a:endParaRPr lang="en-SI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E8CA9C0-3793-495D-933B-34E048843D75}"/>
              </a:ext>
            </a:extLst>
          </p:cNvPr>
          <p:cNvSpPr txBox="1"/>
          <p:nvPr/>
        </p:nvSpPr>
        <p:spPr>
          <a:xfrm>
            <a:off x="7064917" y="31770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en-SI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D7037A9-315D-4EB7-A82C-609A5092BA0E}"/>
              </a:ext>
            </a:extLst>
          </p:cNvPr>
          <p:cNvSpPr txBox="1"/>
          <p:nvPr/>
        </p:nvSpPr>
        <p:spPr>
          <a:xfrm>
            <a:off x="6766948" y="58458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en-SI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B546C0A-3E07-4699-AFC2-AD54EC919382}"/>
              </a:ext>
            </a:extLst>
          </p:cNvPr>
          <p:cNvSpPr txBox="1"/>
          <p:nvPr/>
        </p:nvSpPr>
        <p:spPr>
          <a:xfrm>
            <a:off x="6763231" y="48541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5980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70363-A5C5-4173-BC39-FF1B39A7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Pikado</a:t>
            </a:r>
            <a:endParaRPr lang="en-SI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762000" y="3728720"/>
            <a:ext cx="5892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81DEC13F-7BD8-4F8A-AA21-A17C1180D450}"/>
              </a:ext>
            </a:extLst>
          </p:cNvPr>
          <p:cNvSpPr/>
          <p:nvPr/>
        </p:nvSpPr>
        <p:spPr>
          <a:xfrm>
            <a:off x="1351280" y="3479800"/>
            <a:ext cx="56896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3319C5-D22D-4BF8-B09B-D3608DAE6890}"/>
              </a:ext>
            </a:extLst>
          </p:cNvPr>
          <p:cNvCxnSpPr>
            <a:cxnSpLocks/>
          </p:cNvCxnSpPr>
          <p:nvPr/>
        </p:nvCxnSpPr>
        <p:spPr>
          <a:xfrm flipV="1">
            <a:off x="1920240" y="2435384"/>
            <a:ext cx="1229360" cy="10444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8BC0B9C-D8B4-4AA6-BFFE-40AEB03BFF1C}"/>
              </a:ext>
            </a:extLst>
          </p:cNvPr>
          <p:cNvCxnSpPr>
            <a:cxnSpLocks/>
          </p:cNvCxnSpPr>
          <p:nvPr/>
        </p:nvCxnSpPr>
        <p:spPr>
          <a:xfrm>
            <a:off x="1920240" y="3977640"/>
            <a:ext cx="1066800" cy="9194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05061E8-77FD-46D2-8ACB-769C4B398355}"/>
              </a:ext>
            </a:extLst>
          </p:cNvPr>
          <p:cNvSpPr txBox="1"/>
          <p:nvPr/>
        </p:nvSpPr>
        <p:spPr>
          <a:xfrm>
            <a:off x="2001520" y="266192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Cijam</a:t>
            </a:r>
            <a:r>
              <a:rPr lang="en-US" dirty="0"/>
              <a:t> 20</a:t>
            </a:r>
            <a:endParaRPr lang="en-SI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3A0747-B06B-4159-92C6-1C1D7FD195F7}"/>
              </a:ext>
            </a:extLst>
          </p:cNvPr>
          <p:cNvSpPr txBox="1"/>
          <p:nvPr/>
        </p:nvSpPr>
        <p:spPr>
          <a:xfrm>
            <a:off x="1981200" y="443738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Cijam</a:t>
            </a:r>
            <a:r>
              <a:rPr lang="en-US" dirty="0"/>
              <a:t> 19</a:t>
            </a:r>
            <a:endParaRPr lang="en-SI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3149600" y="2176304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FD6692A-36D1-4983-8349-3E42542029FB}"/>
              </a:ext>
            </a:extLst>
          </p:cNvPr>
          <p:cNvCxnSpPr>
            <a:cxnSpLocks/>
          </p:cNvCxnSpPr>
          <p:nvPr/>
        </p:nvCxnSpPr>
        <p:spPr>
          <a:xfrm flipV="1">
            <a:off x="3647440" y="1411288"/>
            <a:ext cx="2367280" cy="9102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3A37B37-5FDB-42CB-8503-94D9F6D566FA}"/>
              </a:ext>
            </a:extLst>
          </p:cNvPr>
          <p:cNvCxnSpPr>
            <a:cxnSpLocks/>
          </p:cNvCxnSpPr>
          <p:nvPr/>
        </p:nvCxnSpPr>
        <p:spPr>
          <a:xfrm flipV="1">
            <a:off x="3799840" y="2435384"/>
            <a:ext cx="2519680" cy="3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8B535FC-547D-4BEF-9742-63D5C7947E6E}"/>
              </a:ext>
            </a:extLst>
          </p:cNvPr>
          <p:cNvCxnSpPr>
            <a:cxnSpLocks/>
          </p:cNvCxnSpPr>
          <p:nvPr/>
        </p:nvCxnSpPr>
        <p:spPr>
          <a:xfrm>
            <a:off x="3799840" y="2473960"/>
            <a:ext cx="2529840" cy="7984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E81A623-1DE9-4D53-BDCA-7F09B5954DE5}"/>
              </a:ext>
            </a:extLst>
          </p:cNvPr>
          <p:cNvSpPr txBox="1"/>
          <p:nvPr/>
        </p:nvSpPr>
        <p:spPr>
          <a:xfrm>
            <a:off x="4236720" y="1544598"/>
            <a:ext cx="2089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20, p=80%</a:t>
            </a:r>
            <a:endParaRPr lang="en-SI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31F3E7-B246-4C9A-A080-F2D8D71C1C5B}"/>
              </a:ext>
            </a:extLst>
          </p:cNvPr>
          <p:cNvSpPr txBox="1"/>
          <p:nvPr/>
        </p:nvSpPr>
        <p:spPr>
          <a:xfrm>
            <a:off x="4335188" y="3118842"/>
            <a:ext cx="19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5, p=10%</a:t>
            </a:r>
            <a:endParaRPr lang="en-SI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D7A98C-5808-4895-ACE5-6D39D5A2F596}"/>
              </a:ext>
            </a:extLst>
          </p:cNvPr>
          <p:cNvSpPr txBox="1"/>
          <p:nvPr/>
        </p:nvSpPr>
        <p:spPr>
          <a:xfrm>
            <a:off x="4401514" y="2156043"/>
            <a:ext cx="19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1, p=10%</a:t>
            </a:r>
            <a:endParaRPr lang="en-SI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DDF58AE-34B0-433A-96D8-5CB7EC24FC61}"/>
              </a:ext>
            </a:extLst>
          </p:cNvPr>
          <p:cNvSpPr/>
          <p:nvPr/>
        </p:nvSpPr>
        <p:spPr>
          <a:xfrm>
            <a:off x="2978589" y="4638040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B68F13-8460-45B1-BF77-0105D10BF51A}"/>
              </a:ext>
            </a:extLst>
          </p:cNvPr>
          <p:cNvSpPr txBox="1"/>
          <p:nvPr/>
        </p:nvSpPr>
        <p:spPr>
          <a:xfrm>
            <a:off x="4236720" y="3997067"/>
            <a:ext cx="2089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19, p=80%</a:t>
            </a:r>
            <a:endParaRPr lang="en-SI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A93C3D-3107-4D84-93CB-E2A6BA6AC086}"/>
              </a:ext>
            </a:extLst>
          </p:cNvPr>
          <p:cNvSpPr txBox="1"/>
          <p:nvPr/>
        </p:nvSpPr>
        <p:spPr>
          <a:xfrm>
            <a:off x="4095955" y="5549264"/>
            <a:ext cx="1735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7, 10%</a:t>
            </a:r>
            <a:endParaRPr lang="en-SI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09D8431-49DE-46D6-8D87-FD4AA72A329F}"/>
              </a:ext>
            </a:extLst>
          </p:cNvPr>
          <p:cNvSpPr txBox="1"/>
          <p:nvPr/>
        </p:nvSpPr>
        <p:spPr>
          <a:xfrm>
            <a:off x="4268871" y="4681140"/>
            <a:ext cx="19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3, p=10%</a:t>
            </a:r>
            <a:endParaRPr lang="en-SI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FA9857-2421-4DB6-8085-B39DA6C3EAD4}"/>
              </a:ext>
            </a:extLst>
          </p:cNvPr>
          <p:cNvCxnSpPr>
            <a:cxnSpLocks/>
          </p:cNvCxnSpPr>
          <p:nvPr/>
        </p:nvCxnSpPr>
        <p:spPr>
          <a:xfrm flipV="1">
            <a:off x="3456109" y="4037370"/>
            <a:ext cx="2741672" cy="8607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AA4259A-1F1B-406C-AE45-4D69AA446D14}"/>
              </a:ext>
            </a:extLst>
          </p:cNvPr>
          <p:cNvCxnSpPr>
            <a:cxnSpLocks/>
          </p:cNvCxnSpPr>
          <p:nvPr/>
        </p:nvCxnSpPr>
        <p:spPr>
          <a:xfrm flipV="1">
            <a:off x="3608509" y="5011896"/>
            <a:ext cx="2519680" cy="3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BAD7BEA-38F2-4B0D-8EDD-A1A87FE09F3B}"/>
              </a:ext>
            </a:extLst>
          </p:cNvPr>
          <p:cNvCxnSpPr>
            <a:cxnSpLocks/>
          </p:cNvCxnSpPr>
          <p:nvPr/>
        </p:nvCxnSpPr>
        <p:spPr>
          <a:xfrm>
            <a:off x="3608509" y="5050472"/>
            <a:ext cx="2296160" cy="10058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5923280" y="1189246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32A77942-D44C-4DEF-9BAE-6ECF4C9E14D9}"/>
              </a:ext>
            </a:extLst>
          </p:cNvPr>
          <p:cNvSpPr/>
          <p:nvPr/>
        </p:nvSpPr>
        <p:spPr>
          <a:xfrm rot="16200000">
            <a:off x="6228080" y="2189689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9F6465C1-6589-4DB5-B4C9-75263F90C23E}"/>
              </a:ext>
            </a:extLst>
          </p:cNvPr>
          <p:cNvSpPr/>
          <p:nvPr/>
        </p:nvSpPr>
        <p:spPr>
          <a:xfrm rot="16200000">
            <a:off x="6258560" y="3038733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8F990ADC-66F2-429A-9522-79D5EBCCC808}"/>
              </a:ext>
            </a:extLst>
          </p:cNvPr>
          <p:cNvSpPr/>
          <p:nvPr/>
        </p:nvSpPr>
        <p:spPr>
          <a:xfrm rot="16200000">
            <a:off x="6106341" y="3803690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789C1394-FBD9-4F78-9782-F8974724B3AE}"/>
              </a:ext>
            </a:extLst>
          </p:cNvPr>
          <p:cNvSpPr/>
          <p:nvPr/>
        </p:nvSpPr>
        <p:spPr>
          <a:xfrm rot="16200000">
            <a:off x="6043777" y="4754543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112030D-CEE7-41A5-95F3-A00640A1E04F}"/>
              </a:ext>
            </a:extLst>
          </p:cNvPr>
          <p:cNvSpPr/>
          <p:nvPr/>
        </p:nvSpPr>
        <p:spPr>
          <a:xfrm rot="16200000">
            <a:off x="5830417" y="5796836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05A1A1-436B-4099-B9C5-4218AB2A859F}"/>
              </a:ext>
            </a:extLst>
          </p:cNvPr>
          <p:cNvSpPr txBox="1"/>
          <p:nvPr/>
        </p:nvSpPr>
        <p:spPr>
          <a:xfrm>
            <a:off x="6665141" y="12470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  <a:endParaRPr lang="en-SI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A02402A-06B8-4C1B-84AF-EA7D02DDB4B9}"/>
              </a:ext>
            </a:extLst>
          </p:cNvPr>
          <p:cNvSpPr txBox="1"/>
          <p:nvPr/>
        </p:nvSpPr>
        <p:spPr>
          <a:xfrm>
            <a:off x="7003957" y="22387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SI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654BDE-C655-4AF5-BB9E-5DF941149D86}"/>
              </a:ext>
            </a:extLst>
          </p:cNvPr>
          <p:cNvSpPr txBox="1"/>
          <p:nvPr/>
        </p:nvSpPr>
        <p:spPr>
          <a:xfrm>
            <a:off x="7083845" y="39081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  <a:endParaRPr lang="en-SI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E8CA9C0-3793-495D-933B-34E048843D75}"/>
              </a:ext>
            </a:extLst>
          </p:cNvPr>
          <p:cNvSpPr txBox="1"/>
          <p:nvPr/>
        </p:nvSpPr>
        <p:spPr>
          <a:xfrm>
            <a:off x="7064917" y="31770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en-SI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D7037A9-315D-4EB7-A82C-609A5092BA0E}"/>
              </a:ext>
            </a:extLst>
          </p:cNvPr>
          <p:cNvSpPr txBox="1"/>
          <p:nvPr/>
        </p:nvSpPr>
        <p:spPr>
          <a:xfrm>
            <a:off x="6766948" y="58458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en-SI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B546C0A-3E07-4699-AFC2-AD54EC919382}"/>
              </a:ext>
            </a:extLst>
          </p:cNvPr>
          <p:cNvSpPr txBox="1"/>
          <p:nvPr/>
        </p:nvSpPr>
        <p:spPr>
          <a:xfrm>
            <a:off x="6763231" y="48541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SI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78C156E-7EDC-43AF-908F-DFCD26901F5B}"/>
              </a:ext>
            </a:extLst>
          </p:cNvPr>
          <p:cNvSpPr txBox="1"/>
          <p:nvPr/>
        </p:nvSpPr>
        <p:spPr>
          <a:xfrm>
            <a:off x="185228" y="3118842"/>
            <a:ext cx="28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 = max(Ev1, EV2) = 16,6</a:t>
            </a:r>
            <a:endParaRPr lang="en-SI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C67E87F-A367-45F2-9790-CC3EC87F4545}"/>
              </a:ext>
            </a:extLst>
          </p:cNvPr>
          <p:cNvSpPr txBox="1"/>
          <p:nvPr/>
        </p:nvSpPr>
        <p:spPr>
          <a:xfrm>
            <a:off x="799048" y="1656323"/>
            <a:ext cx="340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 = 0.8*20 + 0.1*1 + 0.1*5 = 16,6 </a:t>
            </a:r>
            <a:endParaRPr lang="en-SI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ED97858-29E4-4D67-827B-96CEE1F431A8}"/>
              </a:ext>
            </a:extLst>
          </p:cNvPr>
          <p:cNvSpPr txBox="1"/>
          <p:nvPr/>
        </p:nvSpPr>
        <p:spPr>
          <a:xfrm>
            <a:off x="668510" y="5372854"/>
            <a:ext cx="340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 = 0.8*19 + 0.1*3 + 0.1*7 = 16,2 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41095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209D2EE-04F7-4DE8-B6D2-5D4DE0D8E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285" y="1348104"/>
            <a:ext cx="11363960" cy="4188639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7403690" y="856491"/>
            <a:ext cx="3563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EV(E) = 0,2*1000 + 0,8*2000 = 1800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7687678" y="2336246"/>
            <a:ext cx="2995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EV(F) = </a:t>
            </a:r>
            <a:r>
              <a:rPr lang="sl-SI" dirty="0" err="1" smtClean="0"/>
              <a:t>max</a:t>
            </a:r>
            <a:r>
              <a:rPr lang="sl-SI" dirty="0" smtClean="0"/>
              <a:t>(1500,500) = 1500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3769524" y="1844632"/>
            <a:ext cx="318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EV(C) = </a:t>
            </a:r>
            <a:r>
              <a:rPr lang="sl-SI" dirty="0" err="1" smtClean="0"/>
              <a:t>max</a:t>
            </a:r>
            <a:r>
              <a:rPr lang="sl-SI" dirty="0" smtClean="0"/>
              <a:t>(1800, 1500) = 1800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7687678" y="5352077"/>
            <a:ext cx="349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EV(H) = 0,4*1800+0,6*1300 = 1500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5174361" y="4317479"/>
            <a:ext cx="30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EV(D) = </a:t>
            </a:r>
            <a:r>
              <a:rPr lang="sl-SI" dirty="0" err="1" smtClean="0"/>
              <a:t>max</a:t>
            </a:r>
            <a:r>
              <a:rPr lang="sl-SI" dirty="0" smtClean="0"/>
              <a:t>(1500, 1500)=1500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1344696" y="2520912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EV(A) =0,6*1800 + 0,4*1500 = 1680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386051" y="4317479"/>
            <a:ext cx="2918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EV = </a:t>
            </a:r>
            <a:r>
              <a:rPr lang="sl-SI" dirty="0" err="1" smtClean="0"/>
              <a:t>max</a:t>
            </a:r>
            <a:r>
              <a:rPr lang="sl-SI" dirty="0" smtClean="0"/>
              <a:t>(1680, 1600) = 1680</a:t>
            </a:r>
          </a:p>
        </p:txBody>
      </p:sp>
    </p:spTree>
    <p:extLst>
      <p:ext uri="{BB962C8B-B14F-4D97-AF65-F5344CB8AC3E}">
        <p14:creationId xmlns:p14="http://schemas.microsoft.com/office/powerpoint/2010/main" val="309819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70363-A5C5-4173-BC39-FF1B39A7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Pikado</a:t>
            </a:r>
            <a:r>
              <a:rPr lang="en-US" dirty="0"/>
              <a:t>,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občutljivosti</a:t>
            </a:r>
            <a:endParaRPr lang="en-SI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04886E-36F7-4509-BB80-59735372672B}"/>
              </a:ext>
            </a:extLst>
          </p:cNvPr>
          <p:cNvCxnSpPr/>
          <p:nvPr/>
        </p:nvCxnSpPr>
        <p:spPr>
          <a:xfrm>
            <a:off x="762000" y="3728720"/>
            <a:ext cx="5892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81DEC13F-7BD8-4F8A-AA21-A17C1180D450}"/>
              </a:ext>
            </a:extLst>
          </p:cNvPr>
          <p:cNvSpPr/>
          <p:nvPr/>
        </p:nvSpPr>
        <p:spPr>
          <a:xfrm>
            <a:off x="1351280" y="3479800"/>
            <a:ext cx="56896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3319C5-D22D-4BF8-B09B-D3608DAE6890}"/>
              </a:ext>
            </a:extLst>
          </p:cNvPr>
          <p:cNvCxnSpPr>
            <a:cxnSpLocks/>
          </p:cNvCxnSpPr>
          <p:nvPr/>
        </p:nvCxnSpPr>
        <p:spPr>
          <a:xfrm flipV="1">
            <a:off x="1920240" y="2435384"/>
            <a:ext cx="1229360" cy="10444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8BC0B9C-D8B4-4AA6-BFFE-40AEB03BFF1C}"/>
              </a:ext>
            </a:extLst>
          </p:cNvPr>
          <p:cNvCxnSpPr>
            <a:cxnSpLocks/>
          </p:cNvCxnSpPr>
          <p:nvPr/>
        </p:nvCxnSpPr>
        <p:spPr>
          <a:xfrm>
            <a:off x="1920240" y="3977640"/>
            <a:ext cx="1066800" cy="9194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05061E8-77FD-46D2-8ACB-769C4B398355}"/>
              </a:ext>
            </a:extLst>
          </p:cNvPr>
          <p:cNvSpPr txBox="1"/>
          <p:nvPr/>
        </p:nvSpPr>
        <p:spPr>
          <a:xfrm>
            <a:off x="2001520" y="266192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Cijam</a:t>
            </a:r>
            <a:r>
              <a:rPr lang="en-US" dirty="0"/>
              <a:t> 20</a:t>
            </a:r>
            <a:endParaRPr lang="en-SI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3A0747-B06B-4159-92C6-1C1D7FD195F7}"/>
              </a:ext>
            </a:extLst>
          </p:cNvPr>
          <p:cNvSpPr txBox="1"/>
          <p:nvPr/>
        </p:nvSpPr>
        <p:spPr>
          <a:xfrm>
            <a:off x="1981200" y="443738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Cijam</a:t>
            </a:r>
            <a:r>
              <a:rPr lang="en-US" dirty="0"/>
              <a:t> 19</a:t>
            </a:r>
            <a:endParaRPr lang="en-SI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B80FF41-0E90-4A4D-9E74-E9FEC4EA17D9}"/>
              </a:ext>
            </a:extLst>
          </p:cNvPr>
          <p:cNvSpPr/>
          <p:nvPr/>
        </p:nvSpPr>
        <p:spPr>
          <a:xfrm>
            <a:off x="3149600" y="2176304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FD6692A-36D1-4983-8349-3E42542029FB}"/>
              </a:ext>
            </a:extLst>
          </p:cNvPr>
          <p:cNvCxnSpPr>
            <a:cxnSpLocks/>
          </p:cNvCxnSpPr>
          <p:nvPr/>
        </p:nvCxnSpPr>
        <p:spPr>
          <a:xfrm flipV="1">
            <a:off x="3647440" y="1411288"/>
            <a:ext cx="2367280" cy="9102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3A37B37-5FDB-42CB-8503-94D9F6D566FA}"/>
              </a:ext>
            </a:extLst>
          </p:cNvPr>
          <p:cNvCxnSpPr>
            <a:cxnSpLocks/>
          </p:cNvCxnSpPr>
          <p:nvPr/>
        </p:nvCxnSpPr>
        <p:spPr>
          <a:xfrm flipV="1">
            <a:off x="3799840" y="2435384"/>
            <a:ext cx="2519680" cy="3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8B535FC-547D-4BEF-9742-63D5C7947E6E}"/>
              </a:ext>
            </a:extLst>
          </p:cNvPr>
          <p:cNvCxnSpPr>
            <a:cxnSpLocks/>
          </p:cNvCxnSpPr>
          <p:nvPr/>
        </p:nvCxnSpPr>
        <p:spPr>
          <a:xfrm>
            <a:off x="3799840" y="2473960"/>
            <a:ext cx="2529840" cy="7984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E81A623-1DE9-4D53-BDCA-7F09B5954DE5}"/>
              </a:ext>
            </a:extLst>
          </p:cNvPr>
          <p:cNvSpPr txBox="1"/>
          <p:nvPr/>
        </p:nvSpPr>
        <p:spPr>
          <a:xfrm>
            <a:off x="4236720" y="1544598"/>
            <a:ext cx="2089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20, p=80%</a:t>
            </a:r>
            <a:endParaRPr lang="en-SI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31F3E7-B246-4C9A-A080-F2D8D71C1C5B}"/>
              </a:ext>
            </a:extLst>
          </p:cNvPr>
          <p:cNvSpPr txBox="1"/>
          <p:nvPr/>
        </p:nvSpPr>
        <p:spPr>
          <a:xfrm>
            <a:off x="4335188" y="3118842"/>
            <a:ext cx="19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5, p=10%</a:t>
            </a:r>
            <a:endParaRPr lang="en-SI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D7A98C-5808-4895-ACE5-6D39D5A2F596}"/>
              </a:ext>
            </a:extLst>
          </p:cNvPr>
          <p:cNvSpPr txBox="1"/>
          <p:nvPr/>
        </p:nvSpPr>
        <p:spPr>
          <a:xfrm>
            <a:off x="4401514" y="2156043"/>
            <a:ext cx="19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1, p=10%</a:t>
            </a:r>
            <a:endParaRPr lang="en-SI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DDF58AE-34B0-433A-96D8-5CB7EC24FC61}"/>
              </a:ext>
            </a:extLst>
          </p:cNvPr>
          <p:cNvSpPr/>
          <p:nvPr/>
        </p:nvSpPr>
        <p:spPr>
          <a:xfrm>
            <a:off x="2978589" y="4638040"/>
            <a:ext cx="629920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B68F13-8460-45B1-BF77-0105D10BF51A}"/>
              </a:ext>
            </a:extLst>
          </p:cNvPr>
          <p:cNvSpPr txBox="1"/>
          <p:nvPr/>
        </p:nvSpPr>
        <p:spPr>
          <a:xfrm>
            <a:off x="3898946" y="3931116"/>
            <a:ext cx="2111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Zadanem</a:t>
            </a:r>
            <a:r>
              <a:rPr lang="en-US" b="1" dirty="0"/>
              <a:t> 19, p=80%</a:t>
            </a:r>
            <a:endParaRPr lang="en-SI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A93C3D-3107-4D84-93CB-E2A6BA6AC086}"/>
              </a:ext>
            </a:extLst>
          </p:cNvPr>
          <p:cNvSpPr txBox="1"/>
          <p:nvPr/>
        </p:nvSpPr>
        <p:spPr>
          <a:xfrm>
            <a:off x="4095955" y="5549264"/>
            <a:ext cx="1735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7, 10%</a:t>
            </a:r>
            <a:endParaRPr lang="en-SI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09D8431-49DE-46D6-8D87-FD4AA72A329F}"/>
              </a:ext>
            </a:extLst>
          </p:cNvPr>
          <p:cNvSpPr txBox="1"/>
          <p:nvPr/>
        </p:nvSpPr>
        <p:spPr>
          <a:xfrm>
            <a:off x="4268871" y="4681140"/>
            <a:ext cx="19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Zadanem</a:t>
            </a:r>
            <a:r>
              <a:rPr lang="en-US" dirty="0"/>
              <a:t> 3, p=10%</a:t>
            </a:r>
            <a:endParaRPr lang="en-SI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FA9857-2421-4DB6-8085-B39DA6C3EAD4}"/>
              </a:ext>
            </a:extLst>
          </p:cNvPr>
          <p:cNvCxnSpPr>
            <a:cxnSpLocks/>
          </p:cNvCxnSpPr>
          <p:nvPr/>
        </p:nvCxnSpPr>
        <p:spPr>
          <a:xfrm flipV="1">
            <a:off x="3456109" y="4037370"/>
            <a:ext cx="2741672" cy="8607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AA4259A-1F1B-406C-AE45-4D69AA446D14}"/>
              </a:ext>
            </a:extLst>
          </p:cNvPr>
          <p:cNvCxnSpPr>
            <a:cxnSpLocks/>
          </p:cNvCxnSpPr>
          <p:nvPr/>
        </p:nvCxnSpPr>
        <p:spPr>
          <a:xfrm flipV="1">
            <a:off x="3608509" y="5011896"/>
            <a:ext cx="2519680" cy="3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BAD7BEA-38F2-4B0D-8EDD-A1A87FE09F3B}"/>
              </a:ext>
            </a:extLst>
          </p:cNvPr>
          <p:cNvCxnSpPr>
            <a:cxnSpLocks/>
          </p:cNvCxnSpPr>
          <p:nvPr/>
        </p:nvCxnSpPr>
        <p:spPr>
          <a:xfrm>
            <a:off x="3608509" y="5050472"/>
            <a:ext cx="2296160" cy="10058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F9660E9-727B-48CB-A88F-FF90FEFEF9F5}"/>
              </a:ext>
            </a:extLst>
          </p:cNvPr>
          <p:cNvSpPr/>
          <p:nvPr/>
        </p:nvSpPr>
        <p:spPr>
          <a:xfrm rot="16200000">
            <a:off x="5923280" y="1189246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32A77942-D44C-4DEF-9BAE-6ECF4C9E14D9}"/>
              </a:ext>
            </a:extLst>
          </p:cNvPr>
          <p:cNvSpPr/>
          <p:nvPr/>
        </p:nvSpPr>
        <p:spPr>
          <a:xfrm rot="16200000">
            <a:off x="6228080" y="2189689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9F6465C1-6589-4DB5-B4C9-75263F90C23E}"/>
              </a:ext>
            </a:extLst>
          </p:cNvPr>
          <p:cNvSpPr/>
          <p:nvPr/>
        </p:nvSpPr>
        <p:spPr>
          <a:xfrm rot="16200000">
            <a:off x="6258560" y="3038733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8F990ADC-66F2-429A-9522-79D5EBCCC808}"/>
              </a:ext>
            </a:extLst>
          </p:cNvPr>
          <p:cNvSpPr/>
          <p:nvPr/>
        </p:nvSpPr>
        <p:spPr>
          <a:xfrm rot="16200000">
            <a:off x="6106341" y="3803690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789C1394-FBD9-4F78-9782-F8974724B3AE}"/>
              </a:ext>
            </a:extLst>
          </p:cNvPr>
          <p:cNvSpPr/>
          <p:nvPr/>
        </p:nvSpPr>
        <p:spPr>
          <a:xfrm rot="16200000">
            <a:off x="6043777" y="4754543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112030D-CEE7-41A5-95F3-A00640A1E04F}"/>
              </a:ext>
            </a:extLst>
          </p:cNvPr>
          <p:cNvSpPr/>
          <p:nvPr/>
        </p:nvSpPr>
        <p:spPr>
          <a:xfrm rot="16200000">
            <a:off x="5830417" y="5796836"/>
            <a:ext cx="650240" cy="467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05A1A1-436B-4099-B9C5-4218AB2A859F}"/>
              </a:ext>
            </a:extLst>
          </p:cNvPr>
          <p:cNvSpPr txBox="1"/>
          <p:nvPr/>
        </p:nvSpPr>
        <p:spPr>
          <a:xfrm>
            <a:off x="6665141" y="12470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  <a:endParaRPr lang="en-SI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A02402A-06B8-4C1B-84AF-EA7D02DDB4B9}"/>
              </a:ext>
            </a:extLst>
          </p:cNvPr>
          <p:cNvSpPr txBox="1"/>
          <p:nvPr/>
        </p:nvSpPr>
        <p:spPr>
          <a:xfrm>
            <a:off x="7003957" y="22387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SI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654BDE-C655-4AF5-BB9E-5DF941149D86}"/>
              </a:ext>
            </a:extLst>
          </p:cNvPr>
          <p:cNvSpPr txBox="1"/>
          <p:nvPr/>
        </p:nvSpPr>
        <p:spPr>
          <a:xfrm>
            <a:off x="7083845" y="39081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  <a:endParaRPr lang="en-SI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E8CA9C0-3793-495D-933B-34E048843D75}"/>
              </a:ext>
            </a:extLst>
          </p:cNvPr>
          <p:cNvSpPr txBox="1"/>
          <p:nvPr/>
        </p:nvSpPr>
        <p:spPr>
          <a:xfrm>
            <a:off x="7064917" y="31770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en-SI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D7037A9-315D-4EB7-A82C-609A5092BA0E}"/>
              </a:ext>
            </a:extLst>
          </p:cNvPr>
          <p:cNvSpPr txBox="1"/>
          <p:nvPr/>
        </p:nvSpPr>
        <p:spPr>
          <a:xfrm>
            <a:off x="6766948" y="58458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en-SI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B546C0A-3E07-4699-AFC2-AD54EC919382}"/>
              </a:ext>
            </a:extLst>
          </p:cNvPr>
          <p:cNvSpPr txBox="1"/>
          <p:nvPr/>
        </p:nvSpPr>
        <p:spPr>
          <a:xfrm>
            <a:off x="6763231" y="48541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SI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78C156E-7EDC-43AF-908F-DFCD26901F5B}"/>
              </a:ext>
            </a:extLst>
          </p:cNvPr>
          <p:cNvSpPr txBox="1"/>
          <p:nvPr/>
        </p:nvSpPr>
        <p:spPr>
          <a:xfrm>
            <a:off x="185228" y="3118842"/>
            <a:ext cx="28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 = max(Ev1, EV2) = 16,6</a:t>
            </a:r>
            <a:endParaRPr lang="en-SI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C67E87F-A367-45F2-9790-CC3EC87F4545}"/>
              </a:ext>
            </a:extLst>
          </p:cNvPr>
          <p:cNvSpPr txBox="1"/>
          <p:nvPr/>
        </p:nvSpPr>
        <p:spPr>
          <a:xfrm>
            <a:off x="799048" y="1656323"/>
            <a:ext cx="340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 = 0.8*20 + 0.1*1 + 0.1*5 = 16,6 </a:t>
            </a:r>
            <a:endParaRPr lang="en-SI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ED97858-29E4-4D67-827B-96CEE1F431A8}"/>
              </a:ext>
            </a:extLst>
          </p:cNvPr>
          <p:cNvSpPr txBox="1"/>
          <p:nvPr/>
        </p:nvSpPr>
        <p:spPr>
          <a:xfrm>
            <a:off x="668510" y="5372854"/>
            <a:ext cx="340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 = 0.8*19 + 0.1*3 + 0.1*7 = 16,2 </a:t>
            </a:r>
            <a:endParaRPr lang="en-SI" dirty="0"/>
          </a:p>
        </p:txBody>
      </p:sp>
      <p:cxnSp>
        <p:nvCxnSpPr>
          <p:cNvPr id="4" name="Raven puščični povezovalnik 3"/>
          <p:cNvCxnSpPr/>
          <p:nvPr/>
        </p:nvCxnSpPr>
        <p:spPr>
          <a:xfrm flipV="1">
            <a:off x="7927617" y="1266185"/>
            <a:ext cx="5109" cy="4106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ven puščični povezovalnik 41"/>
          <p:cNvCxnSpPr/>
          <p:nvPr/>
        </p:nvCxnSpPr>
        <p:spPr>
          <a:xfrm flipV="1">
            <a:off x="7752736" y="4967500"/>
            <a:ext cx="3731341" cy="20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13">
            <a:extLst>
              <a:ext uri="{FF2B5EF4-FFF2-40B4-BE49-F238E27FC236}">
                <a16:creationId xmlns:a16="http://schemas.microsoft.com/office/drawing/2014/main" id="{505061E8-77FD-46D2-8ACB-769C4B398355}"/>
              </a:ext>
            </a:extLst>
          </p:cNvPr>
          <p:cNvSpPr txBox="1"/>
          <p:nvPr/>
        </p:nvSpPr>
        <p:spPr>
          <a:xfrm>
            <a:off x="10985382" y="5223469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p(19)</a:t>
            </a:r>
            <a:endParaRPr lang="en-SI" dirty="0"/>
          </a:p>
        </p:txBody>
      </p:sp>
      <p:sp>
        <p:nvSpPr>
          <p:cNvPr id="53" name="TextBox 13">
            <a:extLst>
              <a:ext uri="{FF2B5EF4-FFF2-40B4-BE49-F238E27FC236}">
                <a16:creationId xmlns:a16="http://schemas.microsoft.com/office/drawing/2014/main" id="{505061E8-77FD-46D2-8ACB-769C4B398355}"/>
              </a:ext>
            </a:extLst>
          </p:cNvPr>
          <p:cNvSpPr txBox="1"/>
          <p:nvPr/>
        </p:nvSpPr>
        <p:spPr>
          <a:xfrm>
            <a:off x="7625931" y="5011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0</a:t>
            </a:r>
            <a:endParaRPr lang="en-SI" dirty="0"/>
          </a:p>
        </p:txBody>
      </p:sp>
      <p:sp>
        <p:nvSpPr>
          <p:cNvPr id="54" name="TextBox 13">
            <a:extLst>
              <a:ext uri="{FF2B5EF4-FFF2-40B4-BE49-F238E27FC236}">
                <a16:creationId xmlns:a16="http://schemas.microsoft.com/office/drawing/2014/main" id="{505061E8-77FD-46D2-8ACB-769C4B398355}"/>
              </a:ext>
            </a:extLst>
          </p:cNvPr>
          <p:cNvSpPr txBox="1"/>
          <p:nvPr/>
        </p:nvSpPr>
        <p:spPr>
          <a:xfrm>
            <a:off x="10834539" y="51286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</a:t>
            </a:r>
            <a:endParaRPr lang="en-SI" dirty="0"/>
          </a:p>
        </p:txBody>
      </p:sp>
      <p:cxnSp>
        <p:nvCxnSpPr>
          <p:cNvPr id="20" name="Raven povezovalnik 19"/>
          <p:cNvCxnSpPr/>
          <p:nvPr/>
        </p:nvCxnSpPr>
        <p:spPr>
          <a:xfrm flipV="1">
            <a:off x="7940345" y="1709173"/>
            <a:ext cx="3002337" cy="23836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13">
            <a:extLst>
              <a:ext uri="{FF2B5EF4-FFF2-40B4-BE49-F238E27FC236}">
                <a16:creationId xmlns:a16="http://schemas.microsoft.com/office/drawing/2014/main" id="{505061E8-77FD-46D2-8ACB-769C4B398355}"/>
              </a:ext>
            </a:extLst>
          </p:cNvPr>
          <p:cNvSpPr txBox="1"/>
          <p:nvPr/>
        </p:nvSpPr>
        <p:spPr>
          <a:xfrm>
            <a:off x="7521641" y="13599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20</a:t>
            </a:r>
            <a:endParaRPr lang="en-SI" dirty="0"/>
          </a:p>
        </p:txBody>
      </p:sp>
      <p:sp>
        <p:nvSpPr>
          <p:cNvPr id="56" name="TextBox 13">
            <a:extLst>
              <a:ext uri="{FF2B5EF4-FFF2-40B4-BE49-F238E27FC236}">
                <a16:creationId xmlns:a16="http://schemas.microsoft.com/office/drawing/2014/main" id="{505061E8-77FD-46D2-8ACB-769C4B398355}"/>
              </a:ext>
            </a:extLst>
          </p:cNvPr>
          <p:cNvSpPr txBox="1"/>
          <p:nvPr/>
        </p:nvSpPr>
        <p:spPr>
          <a:xfrm>
            <a:off x="7494742" y="30385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10</a:t>
            </a:r>
            <a:endParaRPr lang="en-SI" dirty="0"/>
          </a:p>
        </p:txBody>
      </p:sp>
      <p:sp>
        <p:nvSpPr>
          <p:cNvPr id="57" name="TextBox 13">
            <a:extLst>
              <a:ext uri="{FF2B5EF4-FFF2-40B4-BE49-F238E27FC236}">
                <a16:creationId xmlns:a16="http://schemas.microsoft.com/office/drawing/2014/main" id="{505061E8-77FD-46D2-8ACB-769C4B398355}"/>
              </a:ext>
            </a:extLst>
          </p:cNvPr>
          <p:cNvSpPr txBox="1"/>
          <p:nvPr/>
        </p:nvSpPr>
        <p:spPr>
          <a:xfrm>
            <a:off x="7494742" y="39605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</a:t>
            </a:r>
            <a:endParaRPr lang="en-SI" dirty="0"/>
          </a:p>
        </p:txBody>
      </p:sp>
      <p:sp>
        <p:nvSpPr>
          <p:cNvPr id="58" name="TextBox 13">
            <a:extLst>
              <a:ext uri="{FF2B5EF4-FFF2-40B4-BE49-F238E27FC236}">
                <a16:creationId xmlns:a16="http://schemas.microsoft.com/office/drawing/2014/main" id="{505061E8-77FD-46D2-8ACB-769C4B398355}"/>
              </a:ext>
            </a:extLst>
          </p:cNvPr>
          <p:cNvSpPr txBox="1"/>
          <p:nvPr/>
        </p:nvSpPr>
        <p:spPr>
          <a:xfrm>
            <a:off x="10971449" y="15152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19</a:t>
            </a:r>
            <a:endParaRPr lang="en-SI" dirty="0"/>
          </a:p>
        </p:txBody>
      </p:sp>
      <p:cxnSp>
        <p:nvCxnSpPr>
          <p:cNvPr id="59" name="Raven povezovalnik 58"/>
          <p:cNvCxnSpPr/>
          <p:nvPr/>
        </p:nvCxnSpPr>
        <p:spPr>
          <a:xfrm flipV="1">
            <a:off x="7971309" y="2119844"/>
            <a:ext cx="3014073" cy="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3">
            <a:extLst>
              <a:ext uri="{FF2B5EF4-FFF2-40B4-BE49-F238E27FC236}">
                <a16:creationId xmlns:a16="http://schemas.microsoft.com/office/drawing/2014/main" id="{505061E8-77FD-46D2-8ACB-769C4B398355}"/>
              </a:ext>
            </a:extLst>
          </p:cNvPr>
          <p:cNvSpPr txBox="1"/>
          <p:nvPr/>
        </p:nvSpPr>
        <p:spPr>
          <a:xfrm>
            <a:off x="10926873" y="19522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20</a:t>
            </a:r>
            <a:endParaRPr lang="en-SI" dirty="0"/>
          </a:p>
        </p:txBody>
      </p:sp>
      <p:cxnSp>
        <p:nvCxnSpPr>
          <p:cNvPr id="62" name="Raven povezovalnik 61"/>
          <p:cNvCxnSpPr/>
          <p:nvPr/>
        </p:nvCxnSpPr>
        <p:spPr>
          <a:xfrm flipV="1">
            <a:off x="10333823" y="1616368"/>
            <a:ext cx="0" cy="3351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80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829</Words>
  <Application>Microsoft Office PowerPoint</Application>
  <PresentationFormat>Širokozaslonsko</PresentationFormat>
  <Paragraphs>239</Paragraphs>
  <Slides>21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Odločitvena drevesa</vt:lpstr>
      <vt:lpstr>Vozlišča</vt:lpstr>
      <vt:lpstr>Pikado</vt:lpstr>
      <vt:lpstr>Pikado</vt:lpstr>
      <vt:lpstr>Pikado</vt:lpstr>
      <vt:lpstr>Pikado</vt:lpstr>
      <vt:lpstr>Pikado</vt:lpstr>
      <vt:lpstr>PowerPointova predstavitev</vt:lpstr>
      <vt:lpstr>Pikado, analiza občutljivosti</vt:lpstr>
      <vt:lpstr>Koza ali avto (Monty Hall) </vt:lpstr>
      <vt:lpstr>Izbira: JU ali podjetje?</vt:lpstr>
      <vt:lpstr>PowerPointova predstavitev</vt:lpstr>
      <vt:lpstr>Koristnost variant z upoštevanjem tveganja</vt:lpstr>
      <vt:lpstr>PowerPointova predstavitev</vt:lpstr>
      <vt:lpstr>Vrednost informacije</vt:lpstr>
      <vt:lpstr>PowerPointova predstavitev</vt:lpstr>
      <vt:lpstr>Vrednost spremembe verjetnosti</vt:lpstr>
      <vt:lpstr>Kako vredna je informacija o tem, ali bo ZYZ naročil ali ne?</vt:lpstr>
      <vt:lpstr>Najem svetovalca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Odločitvena drevesa</dc:title>
  <dc:creator>Martin</dc:creator>
  <cp:lastModifiedBy>Martin Možina</cp:lastModifiedBy>
  <cp:revision>35</cp:revision>
  <dcterms:created xsi:type="dcterms:W3CDTF">2020-11-24T16:01:48Z</dcterms:created>
  <dcterms:modified xsi:type="dcterms:W3CDTF">2021-12-01T07:42:42Z</dcterms:modified>
</cp:coreProperties>
</file>