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DD25-ADCE-4C78-A7D4-40D7B06D2A45}" type="datetimeFigureOut">
              <a:rPr lang="sl-SI" smtClean="0"/>
              <a:t>16. 11. 2021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031D-BB20-4355-80B2-B6DD9ED856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3341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DD25-ADCE-4C78-A7D4-40D7B06D2A45}" type="datetimeFigureOut">
              <a:rPr lang="sl-SI" smtClean="0"/>
              <a:t>16. 11. 2021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031D-BB20-4355-80B2-B6DD9ED856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388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DD25-ADCE-4C78-A7D4-40D7B06D2A45}" type="datetimeFigureOut">
              <a:rPr lang="sl-SI" smtClean="0"/>
              <a:t>16. 11. 2021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031D-BB20-4355-80B2-B6DD9ED856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3296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DD25-ADCE-4C78-A7D4-40D7B06D2A45}" type="datetimeFigureOut">
              <a:rPr lang="sl-SI" smtClean="0"/>
              <a:t>16. 11. 2021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031D-BB20-4355-80B2-B6DD9ED856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12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DD25-ADCE-4C78-A7D4-40D7B06D2A45}" type="datetimeFigureOut">
              <a:rPr lang="sl-SI" smtClean="0"/>
              <a:t>16. 11. 2021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031D-BB20-4355-80B2-B6DD9ED856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86557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DD25-ADCE-4C78-A7D4-40D7B06D2A45}" type="datetimeFigureOut">
              <a:rPr lang="sl-SI" smtClean="0"/>
              <a:t>16. 11. 2021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031D-BB20-4355-80B2-B6DD9ED856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572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DD25-ADCE-4C78-A7D4-40D7B06D2A45}" type="datetimeFigureOut">
              <a:rPr lang="sl-SI" smtClean="0"/>
              <a:t>16. 11. 2021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031D-BB20-4355-80B2-B6DD9ED856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66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DD25-ADCE-4C78-A7D4-40D7B06D2A45}" type="datetimeFigureOut">
              <a:rPr lang="sl-SI" smtClean="0"/>
              <a:t>16. 11. 2021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031D-BB20-4355-80B2-B6DD9ED856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6860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DD25-ADCE-4C78-A7D4-40D7B06D2A45}" type="datetimeFigureOut">
              <a:rPr lang="sl-SI" smtClean="0"/>
              <a:t>16. 11. 2021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031D-BB20-4355-80B2-B6DD9ED856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606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DD25-ADCE-4C78-A7D4-40D7B06D2A45}" type="datetimeFigureOut">
              <a:rPr lang="sl-SI" smtClean="0"/>
              <a:t>16. 11. 2021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031D-BB20-4355-80B2-B6DD9ED856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632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DD25-ADCE-4C78-A7D4-40D7B06D2A45}" type="datetimeFigureOut">
              <a:rPr lang="sl-SI" smtClean="0"/>
              <a:t>16. 11. 2021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031D-BB20-4355-80B2-B6DD9ED856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66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FDD25-ADCE-4C78-A7D4-40D7B06D2A45}" type="datetimeFigureOut">
              <a:rPr lang="sl-SI" smtClean="0"/>
              <a:t>16. 11. 2021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D031D-BB20-4355-80B2-B6DD9ED856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634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Analiza občutljivosti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1488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Manjvredne variante</a:t>
            </a: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9217" y="2261906"/>
            <a:ext cx="5553075" cy="2495550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1071716" y="5244477"/>
            <a:ext cx="32484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Ali imamo manjvredno varianto</a:t>
            </a:r>
            <a:r>
              <a:rPr lang="sl-SI" dirty="0" smtClean="0"/>
              <a:t>?</a:t>
            </a:r>
          </a:p>
          <a:p>
            <a:r>
              <a:rPr lang="sl-SI" dirty="0" err="1" smtClean="0"/>
              <a:t>Haskell</a:t>
            </a:r>
            <a:r>
              <a:rPr lang="sl-SI" dirty="0" smtClean="0"/>
              <a:t>&lt;Prolog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38385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Kateri jezik?</a:t>
            </a: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9217" y="2261906"/>
            <a:ext cx="5553075" cy="2495550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1111045" y="5161935"/>
            <a:ext cx="45761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V(</a:t>
            </a:r>
            <a:r>
              <a:rPr lang="sl-SI" dirty="0" err="1" smtClean="0"/>
              <a:t>Python</a:t>
            </a:r>
            <a:r>
              <a:rPr lang="sl-SI" dirty="0" smtClean="0"/>
              <a:t>) = 0,4*40 + 0,25*90 + 0,35*60 = 59,5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V(Prolog) = 0,4*60 + 0,25*40 + 0,35*10=37,5</a:t>
            </a:r>
          </a:p>
          <a:p>
            <a:r>
              <a:rPr lang="sl-SI" dirty="0" smtClean="0">
                <a:solidFill>
                  <a:srgbClr val="00B050"/>
                </a:solidFill>
              </a:rPr>
              <a:t>V(C++) = 0,4*80 + 0,25*20 + 0,35*70 = 61,5</a:t>
            </a:r>
            <a:endParaRPr lang="sl-SI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625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Analiza občutljivosti </a:t>
            </a:r>
            <a:br>
              <a:rPr lang="sl-SI" dirty="0"/>
            </a:br>
            <a:r>
              <a:rPr lang="sl-SI" dirty="0"/>
              <a:t>(berljivost kode)</a:t>
            </a: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8804" y="167635"/>
            <a:ext cx="5553075" cy="2495550"/>
          </a:xfrm>
          <a:prstGeom prst="rect">
            <a:avLst/>
          </a:prstGeom>
        </p:spPr>
      </p:pic>
      <p:cxnSp>
        <p:nvCxnSpPr>
          <p:cNvPr id="5" name="Raven puščični povezovalnik 4"/>
          <p:cNvCxnSpPr/>
          <p:nvPr/>
        </p:nvCxnSpPr>
        <p:spPr>
          <a:xfrm flipV="1">
            <a:off x="1170039" y="2585884"/>
            <a:ext cx="0" cy="305783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ven puščični povezovalnik 5"/>
          <p:cNvCxnSpPr/>
          <p:nvPr/>
        </p:nvCxnSpPr>
        <p:spPr>
          <a:xfrm>
            <a:off x="838200" y="5643716"/>
            <a:ext cx="665327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jeZBesedilom 8"/>
          <p:cNvSpPr txBox="1"/>
          <p:nvPr/>
        </p:nvSpPr>
        <p:spPr>
          <a:xfrm>
            <a:off x="7491470" y="6081311"/>
            <a:ext cx="1905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W(berljivost kode)</a:t>
            </a:r>
            <a:endParaRPr lang="sl-SI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688008" y="2401218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V</a:t>
            </a:r>
            <a:endParaRPr lang="sl-SI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1004120" y="56467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0</a:t>
            </a:r>
            <a:endParaRPr lang="sl-SI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7006477" y="56467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</a:t>
            </a:r>
            <a:endParaRPr lang="sl-SI" dirty="0"/>
          </a:p>
        </p:txBody>
      </p:sp>
      <p:cxnSp>
        <p:nvCxnSpPr>
          <p:cNvPr id="14" name="Raven povezovalnik 13"/>
          <p:cNvCxnSpPr/>
          <p:nvPr/>
        </p:nvCxnSpPr>
        <p:spPr>
          <a:xfrm flipH="1">
            <a:off x="1170039" y="3116305"/>
            <a:ext cx="5895225" cy="1334509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/>
          <p:cNvSpPr txBox="1"/>
          <p:nvPr/>
        </p:nvSpPr>
        <p:spPr>
          <a:xfrm>
            <a:off x="7065263" y="3100779"/>
            <a:ext cx="852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 smtClean="0">
                <a:solidFill>
                  <a:srgbClr val="00B050"/>
                </a:solidFill>
              </a:rPr>
              <a:t>Python</a:t>
            </a:r>
            <a:endParaRPr lang="sl-SI" dirty="0">
              <a:solidFill>
                <a:srgbClr val="00B050"/>
              </a:solidFill>
            </a:endParaRPr>
          </a:p>
        </p:txBody>
      </p:sp>
      <p:sp>
        <p:nvSpPr>
          <p:cNvPr id="16" name="PoljeZBesedilom 15"/>
          <p:cNvSpPr txBox="1"/>
          <p:nvPr/>
        </p:nvSpPr>
        <p:spPr>
          <a:xfrm>
            <a:off x="551356" y="2731447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100</a:t>
            </a:r>
            <a:endParaRPr lang="sl-SI" dirty="0"/>
          </a:p>
        </p:txBody>
      </p:sp>
      <p:sp>
        <p:nvSpPr>
          <p:cNvPr id="23" name="PoljeZBesedilom 22"/>
          <p:cNvSpPr txBox="1"/>
          <p:nvPr/>
        </p:nvSpPr>
        <p:spPr>
          <a:xfrm>
            <a:off x="551356" y="2950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90</a:t>
            </a:r>
            <a:endParaRPr lang="sl-SI" dirty="0"/>
          </a:p>
        </p:txBody>
      </p:sp>
      <p:cxnSp>
        <p:nvCxnSpPr>
          <p:cNvPr id="24" name="Raven povezovalnik 23"/>
          <p:cNvCxnSpPr/>
          <p:nvPr/>
        </p:nvCxnSpPr>
        <p:spPr>
          <a:xfrm flipH="1">
            <a:off x="1170039" y="3097700"/>
            <a:ext cx="5895224" cy="37211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en povezovalnik 28"/>
          <p:cNvCxnSpPr/>
          <p:nvPr/>
        </p:nvCxnSpPr>
        <p:spPr>
          <a:xfrm flipV="1">
            <a:off x="2633031" y="2276464"/>
            <a:ext cx="0" cy="3332797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oljeZBesedilom 31"/>
          <p:cNvSpPr txBox="1"/>
          <p:nvPr/>
        </p:nvSpPr>
        <p:spPr>
          <a:xfrm>
            <a:off x="2482188" y="5744408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0,25</a:t>
            </a:r>
            <a:endParaRPr lang="sl-SI" dirty="0"/>
          </a:p>
        </p:txBody>
      </p:sp>
      <p:cxnSp>
        <p:nvCxnSpPr>
          <p:cNvPr id="35" name="Raven povezovalnik 34"/>
          <p:cNvCxnSpPr/>
          <p:nvPr/>
        </p:nvCxnSpPr>
        <p:spPr>
          <a:xfrm flipH="1">
            <a:off x="1154963" y="4096195"/>
            <a:ext cx="1478068" cy="18605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oljeZBesedilom 36"/>
          <p:cNvSpPr txBox="1"/>
          <p:nvPr/>
        </p:nvSpPr>
        <p:spPr>
          <a:xfrm>
            <a:off x="497618" y="3930134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59,5</a:t>
            </a:r>
            <a:endParaRPr lang="sl-SI" dirty="0"/>
          </a:p>
        </p:txBody>
      </p:sp>
      <p:cxnSp>
        <p:nvCxnSpPr>
          <p:cNvPr id="38" name="Raven povezovalnik 37"/>
          <p:cNvCxnSpPr/>
          <p:nvPr/>
        </p:nvCxnSpPr>
        <p:spPr>
          <a:xfrm flipH="1">
            <a:off x="1154963" y="4479161"/>
            <a:ext cx="5910301" cy="7080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PoljeZBesedilom 38"/>
          <p:cNvSpPr txBox="1"/>
          <p:nvPr/>
        </p:nvSpPr>
        <p:spPr>
          <a:xfrm>
            <a:off x="7132396" y="4290691"/>
            <a:ext cx="785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rgbClr val="002060"/>
                </a:solidFill>
              </a:rPr>
              <a:t>Prolog</a:t>
            </a:r>
            <a:endParaRPr lang="sl-SI" dirty="0">
              <a:solidFill>
                <a:srgbClr val="002060"/>
              </a:solidFill>
            </a:endParaRPr>
          </a:p>
        </p:txBody>
      </p:sp>
      <p:cxnSp>
        <p:nvCxnSpPr>
          <p:cNvPr id="42" name="Raven povezovalnik 41"/>
          <p:cNvCxnSpPr>
            <a:stCxn id="43" idx="1"/>
          </p:cNvCxnSpPr>
          <p:nvPr/>
        </p:nvCxnSpPr>
        <p:spPr>
          <a:xfrm flipH="1" flipV="1">
            <a:off x="1170039" y="3668617"/>
            <a:ext cx="5987281" cy="1527319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oljeZBesedilom 42"/>
          <p:cNvSpPr txBox="1"/>
          <p:nvPr/>
        </p:nvSpPr>
        <p:spPr>
          <a:xfrm>
            <a:off x="7157320" y="5011270"/>
            <a:ext cx="514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rgbClr val="C00000"/>
                </a:solidFill>
              </a:rPr>
              <a:t>c++</a:t>
            </a:r>
            <a:endParaRPr lang="sl-SI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400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Revmatizem</a:t>
            </a:r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741373"/>
              </p:ext>
            </p:extLst>
          </p:nvPr>
        </p:nvGraphicFramePr>
        <p:xfrm>
          <a:off x="838200" y="1594271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3013519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56847789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744973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652532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Cena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Uspešnost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Stranske posledice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205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Kortinaks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20.000EUR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80%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961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Prevokorteks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18.000EUR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721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Laramitol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10.000EUR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040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Larotan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12.000EUR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012697"/>
                  </a:ext>
                </a:extLst>
              </a:tr>
            </a:tbl>
          </a:graphicData>
        </a:graphic>
      </p:graphicFrame>
      <p:graphicFrame>
        <p:nvGraphicFramePr>
          <p:cNvPr id="5" name="Označba mesta vsebin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3868165"/>
              </p:ext>
            </p:extLst>
          </p:nvPr>
        </p:nvGraphicFramePr>
        <p:xfrm>
          <a:off x="838200" y="4159365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3013519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56847789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744973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652532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Cena (0.25)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Uspešnost (0.45)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Stranske posledice (0.30)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205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Kortinaks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60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961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Prevokorteks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50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30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721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Laramitol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100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040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Larotan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80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60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012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1696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Revmatizem</a:t>
            </a:r>
          </a:p>
        </p:txBody>
      </p:sp>
      <p:graphicFrame>
        <p:nvGraphicFramePr>
          <p:cNvPr id="3" name="Označba mesta vsebin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4193627"/>
              </p:ext>
            </p:extLst>
          </p:nvPr>
        </p:nvGraphicFramePr>
        <p:xfrm>
          <a:off x="838200" y="1690688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3013519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56847789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744973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652532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Cena (0.25)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Uspešnost (0.45)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Stranske posledice (0.30)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205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Kortinaks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60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961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Prevokorteks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50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30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721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Laramitol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100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0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040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err="1"/>
                        <a:t>Larotan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80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60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012697"/>
                  </a:ext>
                </a:extLst>
              </a:tr>
            </a:tbl>
          </a:graphicData>
        </a:graphic>
      </p:graphicFrame>
      <p:sp>
        <p:nvSpPr>
          <p:cNvPr id="4" name="PoljeZBesedilom 3"/>
          <p:cNvSpPr txBox="1"/>
          <p:nvPr/>
        </p:nvSpPr>
        <p:spPr>
          <a:xfrm>
            <a:off x="1244906" y="4241494"/>
            <a:ext cx="50492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V(</a:t>
            </a:r>
            <a:r>
              <a:rPr lang="sl-SI" dirty="0" err="1" smtClean="0"/>
              <a:t>Kortinaks</a:t>
            </a:r>
            <a:r>
              <a:rPr lang="sl-SI" dirty="0" smtClean="0"/>
              <a:t>) = 0*0,25 + 60*0,45 + 20*0,3 = 33</a:t>
            </a:r>
          </a:p>
          <a:p>
            <a:r>
              <a:rPr lang="sl-SI" dirty="0" smtClean="0"/>
              <a:t>V(</a:t>
            </a:r>
            <a:r>
              <a:rPr lang="sl-SI" dirty="0" err="1" smtClean="0"/>
              <a:t>Prevokorteks</a:t>
            </a:r>
            <a:r>
              <a:rPr lang="sl-SI" dirty="0" smtClean="0"/>
              <a:t>) = 20 * 0,25 + 50 * 0,45 + 30 * 0,30</a:t>
            </a:r>
          </a:p>
          <a:p>
            <a:r>
              <a:rPr lang="sl-SI" dirty="0" smtClean="0"/>
              <a:t>V(</a:t>
            </a:r>
            <a:r>
              <a:rPr lang="sl-SI" dirty="0" err="1" smtClean="0"/>
              <a:t>Laramitol</a:t>
            </a:r>
            <a:r>
              <a:rPr lang="sl-SI" dirty="0" smtClean="0"/>
              <a:t>) = 100 * 0,25 + 40 * 0,45 + 0 * 0,30 = 43</a:t>
            </a:r>
          </a:p>
          <a:p>
            <a:r>
              <a:rPr lang="sl-SI" dirty="0" smtClean="0">
                <a:solidFill>
                  <a:srgbClr val="00B050"/>
                </a:solidFill>
              </a:rPr>
              <a:t>V(</a:t>
            </a:r>
            <a:r>
              <a:rPr lang="sl-SI" dirty="0" err="1" smtClean="0">
                <a:solidFill>
                  <a:srgbClr val="00B050"/>
                </a:solidFill>
              </a:rPr>
              <a:t>Larotan</a:t>
            </a:r>
            <a:r>
              <a:rPr lang="sl-SI" dirty="0" smtClean="0">
                <a:solidFill>
                  <a:srgbClr val="00B050"/>
                </a:solidFill>
              </a:rPr>
              <a:t>) = 0,25 * 80 + 0,45 * 20 + 0,30 * 60 = 47</a:t>
            </a:r>
            <a:endParaRPr lang="sl-SI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476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Revmatizem (občutljivost glede na ceno)</a:t>
            </a:r>
          </a:p>
        </p:txBody>
      </p:sp>
      <p:cxnSp>
        <p:nvCxnSpPr>
          <p:cNvPr id="3" name="Raven puščični povezovalnik 2"/>
          <p:cNvCxnSpPr/>
          <p:nvPr/>
        </p:nvCxnSpPr>
        <p:spPr>
          <a:xfrm flipV="1">
            <a:off x="2051388" y="2027104"/>
            <a:ext cx="8766" cy="367169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en puščični povezovalnik 4"/>
          <p:cNvCxnSpPr/>
          <p:nvPr/>
        </p:nvCxnSpPr>
        <p:spPr>
          <a:xfrm>
            <a:off x="1707614" y="5698800"/>
            <a:ext cx="849400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jeZBesedilom 8"/>
          <p:cNvSpPr txBox="1"/>
          <p:nvPr/>
        </p:nvSpPr>
        <p:spPr>
          <a:xfrm>
            <a:off x="10032621" y="5871991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W(cena)</a:t>
            </a:r>
            <a:endParaRPr lang="sl-SI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9730935" y="58473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1</a:t>
            </a:r>
          </a:p>
        </p:txBody>
      </p:sp>
      <p:sp>
        <p:nvSpPr>
          <p:cNvPr id="12" name="PoljeZBesedilom 11"/>
          <p:cNvSpPr txBox="1"/>
          <p:nvPr/>
        </p:nvSpPr>
        <p:spPr>
          <a:xfrm>
            <a:off x="1909311" y="58499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0</a:t>
            </a:r>
            <a:endParaRPr lang="sl-SI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1524430" y="2113403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100</a:t>
            </a:r>
            <a:endParaRPr lang="sl-SI" dirty="0"/>
          </a:p>
        </p:txBody>
      </p:sp>
      <p:cxnSp>
        <p:nvCxnSpPr>
          <p:cNvPr id="14" name="Raven povezovalnik 13"/>
          <p:cNvCxnSpPr/>
          <p:nvPr/>
        </p:nvCxnSpPr>
        <p:spPr>
          <a:xfrm flipV="1">
            <a:off x="3833869" y="2366003"/>
            <a:ext cx="0" cy="3332797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/>
          <p:cNvSpPr txBox="1"/>
          <p:nvPr/>
        </p:nvSpPr>
        <p:spPr>
          <a:xfrm>
            <a:off x="3683026" y="5847339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025</a:t>
            </a:r>
            <a:endParaRPr lang="sl-SI" dirty="0"/>
          </a:p>
        </p:txBody>
      </p:sp>
      <p:cxnSp>
        <p:nvCxnSpPr>
          <p:cNvPr id="16" name="Raven povezovalnik 15"/>
          <p:cNvCxnSpPr/>
          <p:nvPr/>
        </p:nvCxnSpPr>
        <p:spPr>
          <a:xfrm flipH="1" flipV="1">
            <a:off x="2060154" y="4098275"/>
            <a:ext cx="7777910" cy="160052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oljeZBesedilom 18"/>
          <p:cNvSpPr txBox="1"/>
          <p:nvPr/>
        </p:nvSpPr>
        <p:spPr>
          <a:xfrm>
            <a:off x="9730935" y="5178311"/>
            <a:ext cx="852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 smtClean="0">
                <a:solidFill>
                  <a:srgbClr val="00B050"/>
                </a:solidFill>
              </a:rPr>
              <a:t>Python</a:t>
            </a:r>
            <a:endParaRPr lang="sl-SI" dirty="0">
              <a:solidFill>
                <a:srgbClr val="00B050"/>
              </a:solidFill>
            </a:endParaRPr>
          </a:p>
        </p:txBody>
      </p:sp>
      <p:cxnSp>
        <p:nvCxnSpPr>
          <p:cNvPr id="20" name="Raven povezovalnik 19"/>
          <p:cNvCxnSpPr/>
          <p:nvPr/>
        </p:nvCxnSpPr>
        <p:spPr>
          <a:xfrm flipH="1">
            <a:off x="2051388" y="2027104"/>
            <a:ext cx="7500236" cy="267709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oljeZBesedilom 22"/>
          <p:cNvSpPr txBox="1"/>
          <p:nvPr/>
        </p:nvSpPr>
        <p:spPr>
          <a:xfrm>
            <a:off x="9551624" y="1800466"/>
            <a:ext cx="1065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 smtClean="0">
                <a:solidFill>
                  <a:srgbClr val="C00000"/>
                </a:solidFill>
              </a:rPr>
              <a:t>Laramitol</a:t>
            </a:r>
            <a:endParaRPr lang="sl-SI" dirty="0">
              <a:solidFill>
                <a:srgbClr val="C00000"/>
              </a:solidFill>
            </a:endParaRPr>
          </a:p>
        </p:txBody>
      </p:sp>
      <p:cxnSp>
        <p:nvCxnSpPr>
          <p:cNvPr id="24" name="Raven povezovalnik 23"/>
          <p:cNvCxnSpPr/>
          <p:nvPr/>
        </p:nvCxnSpPr>
        <p:spPr>
          <a:xfrm flipH="1">
            <a:off x="2051388" y="2765234"/>
            <a:ext cx="7500236" cy="150931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oljeZBesedilom 26"/>
          <p:cNvSpPr txBox="1"/>
          <p:nvPr/>
        </p:nvSpPr>
        <p:spPr>
          <a:xfrm>
            <a:off x="9551624" y="2592044"/>
            <a:ext cx="897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mtClean="0">
                <a:solidFill>
                  <a:srgbClr val="002060"/>
                </a:solidFill>
              </a:rPr>
              <a:t>Larotan</a:t>
            </a:r>
            <a:endParaRPr lang="sl-SI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697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</TotalTime>
  <Words>222</Words>
  <Application>Microsoft Office PowerPoint</Application>
  <PresentationFormat>Širokozaslonsko</PresentationFormat>
  <Paragraphs>92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Officeova tema</vt:lpstr>
      <vt:lpstr>Analiza občutljivosti</vt:lpstr>
      <vt:lpstr>Manjvredne variante</vt:lpstr>
      <vt:lpstr>Kateri jezik?</vt:lpstr>
      <vt:lpstr>Analiza občutljivosti  (berljivost kode)</vt:lpstr>
      <vt:lpstr>Revmatizem</vt:lpstr>
      <vt:lpstr>Revmatizem</vt:lpstr>
      <vt:lpstr>Revmatizem (občutljivost glede na ceno)</vt:lpstr>
    </vt:vector>
  </TitlesOfParts>
  <Company>Mercator d.d.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občutljivosti</dc:title>
  <dc:creator>Martin Možina</dc:creator>
  <cp:lastModifiedBy>Martin Možina</cp:lastModifiedBy>
  <cp:revision>22</cp:revision>
  <cp:lastPrinted>2021-11-14T17:35:44Z</cp:lastPrinted>
  <dcterms:created xsi:type="dcterms:W3CDTF">2020-11-17T15:45:23Z</dcterms:created>
  <dcterms:modified xsi:type="dcterms:W3CDTF">2021-11-16T16:55:44Z</dcterms:modified>
</cp:coreProperties>
</file>