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Možina" initials="MM" lastIdx="1" clrIdx="0">
    <p:extLst>
      <p:ext uri="{19B8F6BF-5375-455C-9EA6-DF929625EA0E}">
        <p15:presenceInfo xmlns:p15="http://schemas.microsoft.com/office/powerpoint/2012/main" userId="S-1-5-21-578183631-896365204-1252796590-1105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0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1D9A-8FA0-4BAC-9C14-99FA05C927B7}" type="datetimeFigureOut">
              <a:rPr lang="sl-SI" smtClean="0"/>
              <a:t>15. 12. 2020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C3-BB3A-4541-B768-B5505D3371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325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1D9A-8FA0-4BAC-9C14-99FA05C927B7}" type="datetimeFigureOut">
              <a:rPr lang="sl-SI" smtClean="0"/>
              <a:t>15. 12. 2020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C3-BB3A-4541-B768-B5505D3371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125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1D9A-8FA0-4BAC-9C14-99FA05C927B7}" type="datetimeFigureOut">
              <a:rPr lang="sl-SI" smtClean="0"/>
              <a:t>15. 12. 2020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C3-BB3A-4541-B768-B5505D3371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979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1D9A-8FA0-4BAC-9C14-99FA05C927B7}" type="datetimeFigureOut">
              <a:rPr lang="sl-SI" smtClean="0"/>
              <a:t>15. 12. 2020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C3-BB3A-4541-B768-B5505D3371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867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1D9A-8FA0-4BAC-9C14-99FA05C927B7}" type="datetimeFigureOut">
              <a:rPr lang="sl-SI" smtClean="0"/>
              <a:t>15. 12. 2020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C3-BB3A-4541-B768-B5505D3371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425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1D9A-8FA0-4BAC-9C14-99FA05C927B7}" type="datetimeFigureOut">
              <a:rPr lang="sl-SI" smtClean="0"/>
              <a:t>15. 12. 2020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C3-BB3A-4541-B768-B5505D3371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997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1D9A-8FA0-4BAC-9C14-99FA05C927B7}" type="datetimeFigureOut">
              <a:rPr lang="sl-SI" smtClean="0"/>
              <a:t>15. 12. 2020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C3-BB3A-4541-B768-B5505D3371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211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1D9A-8FA0-4BAC-9C14-99FA05C927B7}" type="datetimeFigureOut">
              <a:rPr lang="sl-SI" smtClean="0"/>
              <a:t>15. 12. 2020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C3-BB3A-4541-B768-B5505D3371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554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1D9A-8FA0-4BAC-9C14-99FA05C927B7}" type="datetimeFigureOut">
              <a:rPr lang="sl-SI" smtClean="0"/>
              <a:t>15. 12. 2020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C3-BB3A-4541-B768-B5505D3371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872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1D9A-8FA0-4BAC-9C14-99FA05C927B7}" type="datetimeFigureOut">
              <a:rPr lang="sl-SI" smtClean="0"/>
              <a:t>15. 12. 2020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C3-BB3A-4541-B768-B5505D3371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131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1D9A-8FA0-4BAC-9C14-99FA05C927B7}" type="datetimeFigureOut">
              <a:rPr lang="sl-SI" smtClean="0"/>
              <a:t>15. 12. 2020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4DC3-BB3A-4541-B768-B5505D3371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17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1D9A-8FA0-4BAC-9C14-99FA05C927B7}" type="datetimeFigureOut">
              <a:rPr lang="sl-SI" smtClean="0"/>
              <a:t>15. 12. 2020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64DC3-BB3A-4541-B768-B5505D3371E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13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Vaje skupinsko izbiranje</a:t>
            </a:r>
            <a:br>
              <a:rPr lang="sl-SI" dirty="0" smtClean="0"/>
            </a:br>
            <a:r>
              <a:rPr lang="sl-SI" dirty="0" smtClean="0"/>
              <a:t>(angl. </a:t>
            </a:r>
            <a:r>
              <a:rPr lang="sl-SI" dirty="0" err="1" smtClean="0"/>
              <a:t>Collaborative</a:t>
            </a:r>
            <a:r>
              <a:rPr lang="sl-SI" dirty="0" smtClean="0"/>
              <a:t> </a:t>
            </a:r>
            <a:r>
              <a:rPr lang="sl-SI" dirty="0" err="1" smtClean="0"/>
              <a:t>filtering</a:t>
            </a:r>
            <a:r>
              <a:rPr lang="sl-SI" dirty="0" smtClean="0"/>
              <a:t>)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651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Podatki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270998"/>
              </p:ext>
            </p:extLst>
          </p:nvPr>
        </p:nvGraphicFramePr>
        <p:xfrm>
          <a:off x="838200" y="1825625"/>
          <a:ext cx="1051560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7877275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17816122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17988712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38971317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5917134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02761112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466050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P6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75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801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228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90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150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169891"/>
                  </a:ext>
                </a:extLst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9597005" y="3582099"/>
            <a:ext cx="889234" cy="704675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9930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kNN</a:t>
            </a:r>
            <a:r>
              <a:rPr lang="sl-SI" dirty="0" smtClean="0"/>
              <a:t> metoda (podobnost kupca, napoved)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4537" y="2894210"/>
            <a:ext cx="81629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1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kNN</a:t>
            </a:r>
            <a:r>
              <a:rPr lang="sl-SI" dirty="0" smtClean="0"/>
              <a:t> metoda </a:t>
            </a:r>
            <a:br>
              <a:rPr lang="sl-SI" dirty="0" smtClean="0"/>
            </a:br>
            <a:r>
              <a:rPr lang="sl-SI" dirty="0" smtClean="0"/>
              <a:t>(podobnost kupca, </a:t>
            </a:r>
            <a:r>
              <a:rPr lang="sl-SI" dirty="0" err="1" smtClean="0"/>
              <a:t>Pearsonov</a:t>
            </a:r>
            <a:r>
              <a:rPr lang="sl-SI" dirty="0" smtClean="0"/>
              <a:t> količnik)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630" y="3209356"/>
            <a:ext cx="69723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5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kNN</a:t>
            </a:r>
            <a:r>
              <a:rPr lang="sl-SI" dirty="0" smtClean="0"/>
              <a:t> napoved (</a:t>
            </a:r>
            <a:r>
              <a:rPr lang="sl-SI" dirty="0" err="1" smtClean="0"/>
              <a:t>user-based</a:t>
            </a:r>
            <a:r>
              <a:rPr lang="sl-SI" dirty="0" smtClean="0"/>
              <a:t>)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339902"/>
              </p:ext>
            </p:extLst>
          </p:nvPr>
        </p:nvGraphicFramePr>
        <p:xfrm>
          <a:off x="838198" y="1749067"/>
          <a:ext cx="954737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833">
                  <a:extLst>
                    <a:ext uri="{9D8B030D-6E8A-4147-A177-3AD203B41FA5}">
                      <a16:colId xmlns:a16="http://schemas.microsoft.com/office/drawing/2014/main" val="787727503"/>
                    </a:ext>
                  </a:extLst>
                </a:gridCol>
                <a:gridCol w="1071171">
                  <a:extLst>
                    <a:ext uri="{9D8B030D-6E8A-4147-A177-3AD203B41FA5}">
                      <a16:colId xmlns:a16="http://schemas.microsoft.com/office/drawing/2014/main" val="1178161220"/>
                    </a:ext>
                  </a:extLst>
                </a:gridCol>
                <a:gridCol w="1015068">
                  <a:extLst>
                    <a:ext uri="{9D8B030D-6E8A-4147-A177-3AD203B41FA5}">
                      <a16:colId xmlns:a16="http://schemas.microsoft.com/office/drawing/2014/main" val="4179887128"/>
                    </a:ext>
                  </a:extLst>
                </a:gridCol>
                <a:gridCol w="1015068">
                  <a:extLst>
                    <a:ext uri="{9D8B030D-6E8A-4147-A177-3AD203B41FA5}">
                      <a16:colId xmlns:a16="http://schemas.microsoft.com/office/drawing/2014/main" val="238971317"/>
                    </a:ext>
                  </a:extLst>
                </a:gridCol>
                <a:gridCol w="1140902">
                  <a:extLst>
                    <a:ext uri="{9D8B030D-6E8A-4147-A177-3AD203B41FA5}">
                      <a16:colId xmlns:a16="http://schemas.microsoft.com/office/drawing/2014/main" val="3591713405"/>
                    </a:ext>
                  </a:extLst>
                </a:gridCol>
                <a:gridCol w="1367406">
                  <a:extLst>
                    <a:ext uri="{9D8B030D-6E8A-4147-A177-3AD203B41FA5}">
                      <a16:colId xmlns:a16="http://schemas.microsoft.com/office/drawing/2014/main" val="3027611121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2466050979"/>
                    </a:ext>
                  </a:extLst>
                </a:gridCol>
                <a:gridCol w="1375795">
                  <a:extLst>
                    <a:ext uri="{9D8B030D-6E8A-4147-A177-3AD203B41FA5}">
                      <a16:colId xmlns:a16="http://schemas.microsoft.com/office/drawing/2014/main" val="1889052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Avg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75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801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4(1)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4(1)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3(0)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228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5(1)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4(0)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4(0)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90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3(0)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3(0)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4(1)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150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5(2)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3(0)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169891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838198" y="4286774"/>
            <a:ext cx="9903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Sim(U1,U5) = (-1*2 + -1*-1) / (</a:t>
            </a:r>
            <a:r>
              <a:rPr lang="sl-SI" dirty="0" err="1" smtClean="0"/>
              <a:t>sqrt</a:t>
            </a:r>
            <a:r>
              <a:rPr lang="sl-SI" dirty="0" smtClean="0"/>
              <a:t>((-1)**2 + (-1)**2) * (</a:t>
            </a:r>
            <a:r>
              <a:rPr lang="sl-SI" dirty="0" err="1" smtClean="0"/>
              <a:t>sqrt</a:t>
            </a:r>
            <a:r>
              <a:rPr lang="sl-SI" dirty="0" smtClean="0"/>
              <a:t>(2*2+1))) = -1 / (</a:t>
            </a:r>
            <a:r>
              <a:rPr lang="sl-SI" dirty="0" err="1" smtClean="0"/>
              <a:t>sqrt</a:t>
            </a:r>
            <a:r>
              <a:rPr lang="sl-SI" dirty="0" smtClean="0"/>
              <a:t>(2)*</a:t>
            </a:r>
            <a:r>
              <a:rPr lang="sl-SI" dirty="0" err="1" smtClean="0"/>
              <a:t>sqrt</a:t>
            </a:r>
            <a:r>
              <a:rPr lang="sl-SI" dirty="0" smtClean="0"/>
              <a:t>(5)) &lt; 0; Ne upoštevamo U1 (Upoštevamo le  pozitivne podobnosti)</a:t>
            </a:r>
          </a:p>
          <a:p>
            <a:r>
              <a:rPr lang="sl-SI" dirty="0" smtClean="0"/>
              <a:t>Sim(U2,U5) = (-1*0 + 1*-1 + 1*-1) / (</a:t>
            </a:r>
            <a:r>
              <a:rPr lang="sl-SI" dirty="0" err="1" smtClean="0"/>
              <a:t>sqrt</a:t>
            </a:r>
            <a:r>
              <a:rPr lang="sl-SI" dirty="0" smtClean="0"/>
              <a:t>(3) * </a:t>
            </a:r>
            <a:r>
              <a:rPr lang="sl-SI" dirty="0" err="1" smtClean="0"/>
              <a:t>sqrt</a:t>
            </a:r>
            <a:r>
              <a:rPr lang="sl-SI" dirty="0" smtClean="0"/>
              <a:t>(2)) = -2 / (</a:t>
            </a:r>
            <a:r>
              <a:rPr lang="sl-SI" dirty="0" err="1" smtClean="0"/>
              <a:t>sqrt</a:t>
            </a:r>
            <a:r>
              <a:rPr lang="sl-SI" dirty="0" smtClean="0"/>
              <a:t>(3)*</a:t>
            </a:r>
            <a:r>
              <a:rPr lang="sl-SI" dirty="0" err="1" smtClean="0"/>
              <a:t>sqrt</a:t>
            </a:r>
            <a:r>
              <a:rPr lang="sl-SI" dirty="0" smtClean="0"/>
              <a:t>(2)); ne upoštevamo</a:t>
            </a:r>
          </a:p>
          <a:p>
            <a:r>
              <a:rPr lang="sl-SI" dirty="0" smtClean="0"/>
              <a:t>Sim(U3,U5) =  (1*2 + -1*-1) / (</a:t>
            </a:r>
            <a:r>
              <a:rPr lang="sl-SI" dirty="0" err="1" smtClean="0"/>
              <a:t>sqrt</a:t>
            </a:r>
            <a:r>
              <a:rPr lang="sl-SI" dirty="0" smtClean="0"/>
              <a:t>(2)*</a:t>
            </a:r>
            <a:r>
              <a:rPr lang="sl-SI" dirty="0" err="1" smtClean="0"/>
              <a:t>sqrt</a:t>
            </a:r>
            <a:r>
              <a:rPr lang="sl-SI" dirty="0" smtClean="0"/>
              <a:t>(5)) = 3 / </a:t>
            </a:r>
            <a:r>
              <a:rPr lang="sl-SI" dirty="0" err="1" smtClean="0"/>
              <a:t>sqrt</a:t>
            </a:r>
            <a:r>
              <a:rPr lang="sl-SI" dirty="0" smtClean="0"/>
              <a:t>(10) ~ 1</a:t>
            </a:r>
          </a:p>
          <a:p>
            <a:r>
              <a:rPr lang="sl-SI" dirty="0" smtClean="0"/>
              <a:t>Sim(U4,U5) = (0*2 + 0*-1 + -1*-1) / (</a:t>
            </a:r>
            <a:r>
              <a:rPr lang="sl-SI" dirty="0" err="1" smtClean="0"/>
              <a:t>sqrt</a:t>
            </a:r>
            <a:r>
              <a:rPr lang="sl-SI" dirty="0" smtClean="0"/>
              <a:t>(1)*</a:t>
            </a:r>
            <a:r>
              <a:rPr lang="sl-SI" dirty="0" err="1" smtClean="0"/>
              <a:t>sqrt</a:t>
            </a:r>
            <a:r>
              <a:rPr lang="sl-SI" dirty="0" smtClean="0"/>
              <a:t>(6)) = 1/</a:t>
            </a:r>
            <a:r>
              <a:rPr lang="sl-SI" dirty="0" err="1" smtClean="0"/>
              <a:t>sqrt</a:t>
            </a:r>
            <a:r>
              <a:rPr lang="sl-SI" dirty="0" smtClean="0"/>
              <a:t>(6) ~ 0.4 </a:t>
            </a:r>
          </a:p>
          <a:p>
            <a:endParaRPr lang="sl-SI" dirty="0"/>
          </a:p>
          <a:p>
            <a:r>
              <a:rPr lang="sl-SI" b="1" dirty="0" smtClean="0"/>
              <a:t>Pred(U5,P6) = 3 + (1 * 0 + 0.4 * 1) / (1 + 0.4) = 3 + 0.4 / 1.4 ~ 3.3</a:t>
            </a:r>
            <a:endParaRPr lang="sl-SI" b="1" dirty="0"/>
          </a:p>
        </p:txBody>
      </p:sp>
      <p:sp>
        <p:nvSpPr>
          <p:cNvPr id="6" name="Pravokotnik 5"/>
          <p:cNvSpPr/>
          <p:nvPr/>
        </p:nvSpPr>
        <p:spPr>
          <a:xfrm>
            <a:off x="524667" y="2097407"/>
            <a:ext cx="9890620" cy="396607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524667" y="3591499"/>
            <a:ext cx="9890620" cy="407506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Označba mesta vseb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8" y="6318099"/>
            <a:ext cx="81629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017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kNN</a:t>
            </a:r>
            <a:r>
              <a:rPr lang="sl-SI" dirty="0" smtClean="0"/>
              <a:t> metoda </a:t>
            </a:r>
            <a:br>
              <a:rPr lang="sl-SI" dirty="0" smtClean="0"/>
            </a:br>
            <a:r>
              <a:rPr lang="sl-SI" dirty="0" smtClean="0"/>
              <a:t>(podobnost artiklov, </a:t>
            </a:r>
            <a:r>
              <a:rPr lang="sl-SI" dirty="0" err="1" smtClean="0"/>
              <a:t>cosinusna</a:t>
            </a:r>
            <a:r>
              <a:rPr lang="sl-SI" dirty="0" smtClean="0"/>
              <a:t> podobnost)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137" y="2776537"/>
            <a:ext cx="69437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7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kNN</a:t>
            </a:r>
            <a:r>
              <a:rPr lang="sl-SI" dirty="0" smtClean="0"/>
              <a:t> (</a:t>
            </a:r>
            <a:r>
              <a:rPr lang="sl-SI" dirty="0" err="1" smtClean="0"/>
              <a:t>item-based</a:t>
            </a:r>
            <a:r>
              <a:rPr lang="sl-SI" dirty="0" smtClean="0"/>
              <a:t>)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2672"/>
              </p:ext>
            </p:extLst>
          </p:nvPr>
        </p:nvGraphicFramePr>
        <p:xfrm>
          <a:off x="838198" y="1749067"/>
          <a:ext cx="954737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833">
                  <a:extLst>
                    <a:ext uri="{9D8B030D-6E8A-4147-A177-3AD203B41FA5}">
                      <a16:colId xmlns:a16="http://schemas.microsoft.com/office/drawing/2014/main" val="787727503"/>
                    </a:ext>
                  </a:extLst>
                </a:gridCol>
                <a:gridCol w="1071171">
                  <a:extLst>
                    <a:ext uri="{9D8B030D-6E8A-4147-A177-3AD203B41FA5}">
                      <a16:colId xmlns:a16="http://schemas.microsoft.com/office/drawing/2014/main" val="1178161220"/>
                    </a:ext>
                  </a:extLst>
                </a:gridCol>
                <a:gridCol w="1015068">
                  <a:extLst>
                    <a:ext uri="{9D8B030D-6E8A-4147-A177-3AD203B41FA5}">
                      <a16:colId xmlns:a16="http://schemas.microsoft.com/office/drawing/2014/main" val="4179887128"/>
                    </a:ext>
                  </a:extLst>
                </a:gridCol>
                <a:gridCol w="1015068">
                  <a:extLst>
                    <a:ext uri="{9D8B030D-6E8A-4147-A177-3AD203B41FA5}">
                      <a16:colId xmlns:a16="http://schemas.microsoft.com/office/drawing/2014/main" val="238971317"/>
                    </a:ext>
                  </a:extLst>
                </a:gridCol>
                <a:gridCol w="1140902">
                  <a:extLst>
                    <a:ext uri="{9D8B030D-6E8A-4147-A177-3AD203B41FA5}">
                      <a16:colId xmlns:a16="http://schemas.microsoft.com/office/drawing/2014/main" val="3591713405"/>
                    </a:ext>
                  </a:extLst>
                </a:gridCol>
                <a:gridCol w="1367406">
                  <a:extLst>
                    <a:ext uri="{9D8B030D-6E8A-4147-A177-3AD203B41FA5}">
                      <a16:colId xmlns:a16="http://schemas.microsoft.com/office/drawing/2014/main" val="3027611121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2466050979"/>
                    </a:ext>
                  </a:extLst>
                </a:gridCol>
                <a:gridCol w="1375795">
                  <a:extLst>
                    <a:ext uri="{9D8B030D-6E8A-4147-A177-3AD203B41FA5}">
                      <a16:colId xmlns:a16="http://schemas.microsoft.com/office/drawing/2014/main" val="1889052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Avg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75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801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4(1)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4(1)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3(0)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228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5(1)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4(0)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4(0)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90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3(0)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3(0)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4(1)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150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5(2)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3(0)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2(-1)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?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169891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838200" y="4638101"/>
            <a:ext cx="77251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Sim(p1,p6) = (-1*1 + 1*0 + 0*1) / (</a:t>
            </a:r>
            <a:r>
              <a:rPr lang="sl-SI" dirty="0" err="1" smtClean="0"/>
              <a:t>sqrt</a:t>
            </a:r>
            <a:r>
              <a:rPr lang="sl-SI" dirty="0" smtClean="0"/>
              <a:t>(2) * </a:t>
            </a:r>
            <a:r>
              <a:rPr lang="sl-SI" dirty="0" err="1" smtClean="0"/>
              <a:t>sqrt</a:t>
            </a:r>
            <a:r>
              <a:rPr lang="sl-SI" dirty="0" smtClean="0"/>
              <a:t>(2)) = -1/2; ne upoštevamo</a:t>
            </a:r>
          </a:p>
          <a:p>
            <a:r>
              <a:rPr lang="sl-SI" dirty="0" smtClean="0"/>
              <a:t>Sim(p2,p6) = (-1*-1 + 0*0) / (</a:t>
            </a:r>
            <a:r>
              <a:rPr lang="sl-SI" dirty="0" err="1" smtClean="0"/>
              <a:t>sqrt</a:t>
            </a:r>
            <a:r>
              <a:rPr lang="sl-SI" dirty="0" smtClean="0"/>
              <a:t>(1)*</a:t>
            </a:r>
            <a:r>
              <a:rPr lang="sl-SI" dirty="0" err="1" smtClean="0"/>
              <a:t>sqrt</a:t>
            </a:r>
            <a:r>
              <a:rPr lang="sl-SI" dirty="0" smtClean="0"/>
              <a:t>(1)) = 1</a:t>
            </a:r>
          </a:p>
          <a:p>
            <a:r>
              <a:rPr lang="sl-SI" dirty="0" smtClean="0"/>
              <a:t>Sim(p3,p6) =  (-1*1 + 1*-1 +-1*0 + 0*1) / (</a:t>
            </a:r>
            <a:r>
              <a:rPr lang="sl-SI" dirty="0" err="1" smtClean="0"/>
              <a:t>sqrt</a:t>
            </a:r>
            <a:r>
              <a:rPr lang="sl-SI" dirty="0" smtClean="0"/>
              <a:t>(3)*</a:t>
            </a:r>
            <a:r>
              <a:rPr lang="sl-SI" dirty="0" err="1" smtClean="0"/>
              <a:t>sqrt</a:t>
            </a:r>
            <a:r>
              <a:rPr lang="sl-SI" dirty="0" smtClean="0"/>
              <a:t>(3)) = -2/3; ne upoštevamo</a:t>
            </a:r>
          </a:p>
          <a:p>
            <a:r>
              <a:rPr lang="sl-SI" dirty="0" smtClean="0"/>
              <a:t>Sim(p4,p6) = (1*-1 + -1*1) … &lt; 0</a:t>
            </a:r>
          </a:p>
          <a:p>
            <a:r>
              <a:rPr lang="sl-SI" dirty="0" smtClean="0"/>
              <a:t>Sim(p5,p6) = ne rabimo računat</a:t>
            </a:r>
          </a:p>
          <a:p>
            <a:endParaRPr lang="sl-SI" dirty="0"/>
          </a:p>
          <a:p>
            <a:r>
              <a:rPr lang="sl-SI" b="1" dirty="0" smtClean="0"/>
              <a:t>Pred(U5,P6) = (1 * 3) / (1) = 3</a:t>
            </a:r>
            <a:endParaRPr lang="sl-SI" b="1" dirty="0"/>
          </a:p>
        </p:txBody>
      </p:sp>
      <p:sp>
        <p:nvSpPr>
          <p:cNvPr id="6" name="Pravokotnik 5"/>
          <p:cNvSpPr/>
          <p:nvPr/>
        </p:nvSpPr>
        <p:spPr>
          <a:xfrm>
            <a:off x="6099673" y="1690688"/>
            <a:ext cx="1101686" cy="24957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7423533" y="1749067"/>
            <a:ext cx="1101686" cy="24957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646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Implicitne ocene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974038"/>
              </p:ext>
            </p:extLst>
          </p:nvPr>
        </p:nvGraphicFramePr>
        <p:xfrm>
          <a:off x="838198" y="1749067"/>
          <a:ext cx="81715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833">
                  <a:extLst>
                    <a:ext uri="{9D8B030D-6E8A-4147-A177-3AD203B41FA5}">
                      <a16:colId xmlns:a16="http://schemas.microsoft.com/office/drawing/2014/main" val="787727503"/>
                    </a:ext>
                  </a:extLst>
                </a:gridCol>
                <a:gridCol w="1071171">
                  <a:extLst>
                    <a:ext uri="{9D8B030D-6E8A-4147-A177-3AD203B41FA5}">
                      <a16:colId xmlns:a16="http://schemas.microsoft.com/office/drawing/2014/main" val="1178161220"/>
                    </a:ext>
                  </a:extLst>
                </a:gridCol>
                <a:gridCol w="1015068">
                  <a:extLst>
                    <a:ext uri="{9D8B030D-6E8A-4147-A177-3AD203B41FA5}">
                      <a16:colId xmlns:a16="http://schemas.microsoft.com/office/drawing/2014/main" val="4179887128"/>
                    </a:ext>
                  </a:extLst>
                </a:gridCol>
                <a:gridCol w="1015068">
                  <a:extLst>
                    <a:ext uri="{9D8B030D-6E8A-4147-A177-3AD203B41FA5}">
                      <a16:colId xmlns:a16="http://schemas.microsoft.com/office/drawing/2014/main" val="238971317"/>
                    </a:ext>
                  </a:extLst>
                </a:gridCol>
                <a:gridCol w="1140902">
                  <a:extLst>
                    <a:ext uri="{9D8B030D-6E8A-4147-A177-3AD203B41FA5}">
                      <a16:colId xmlns:a16="http://schemas.microsoft.com/office/drawing/2014/main" val="3591713405"/>
                    </a:ext>
                  </a:extLst>
                </a:gridCol>
                <a:gridCol w="1367406">
                  <a:extLst>
                    <a:ext uri="{9D8B030D-6E8A-4147-A177-3AD203B41FA5}">
                      <a16:colId xmlns:a16="http://schemas.microsoft.com/office/drawing/2014/main" val="3027611121"/>
                    </a:ext>
                  </a:extLst>
                </a:gridCol>
                <a:gridCol w="1577130">
                  <a:extLst>
                    <a:ext uri="{9D8B030D-6E8A-4147-A177-3AD203B41FA5}">
                      <a16:colId xmlns:a16="http://schemas.microsoft.com/office/drawing/2014/main" val="2466050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P6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759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801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228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90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150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U5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X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169891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838198" y="4472848"/>
            <a:ext cx="43152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Kaj naredimo?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err="1" smtClean="0"/>
              <a:t>Jaccardova</a:t>
            </a:r>
            <a:r>
              <a:rPr lang="sl-SI" dirty="0" smtClean="0"/>
              <a:t> podobnost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X-1, ostalo 0, uporabiš prejšnje algoritme</a:t>
            </a:r>
            <a:br>
              <a:rPr lang="sl-SI" dirty="0" smtClean="0"/>
            </a:br>
            <a:r>
              <a:rPr lang="sl-SI" dirty="0" smtClean="0"/>
              <a:t>(ne odštevaš povprečja!)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Lift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245644" y="4472848"/>
            <a:ext cx="47256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err="1" smtClean="0"/>
              <a:t>Jaccard</a:t>
            </a:r>
            <a:r>
              <a:rPr lang="sl-SI" dirty="0" smtClean="0"/>
              <a:t>(P4,P5) = 2 / 4 = 0.5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err="1" smtClean="0"/>
              <a:t>Cosine</a:t>
            </a:r>
            <a:r>
              <a:rPr lang="sl-SI" dirty="0" smtClean="0"/>
              <a:t> Sim(P4,P5) = 2 / (</a:t>
            </a:r>
            <a:r>
              <a:rPr lang="sl-SI" dirty="0" err="1" smtClean="0"/>
              <a:t>sqrt</a:t>
            </a:r>
            <a:r>
              <a:rPr lang="sl-SI" dirty="0" smtClean="0"/>
              <a:t>(3)*</a:t>
            </a:r>
            <a:r>
              <a:rPr lang="sl-SI" dirty="0" err="1" smtClean="0"/>
              <a:t>sqrt</a:t>
            </a:r>
            <a:r>
              <a:rPr lang="sl-SI" dirty="0" smtClean="0"/>
              <a:t>(3)) = 2/3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Lift(P4,P5) = (2 / 3) / (3 / 5) = 2 / (3*3) * 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r>
              <a:rPr lang="sl-SI" dirty="0" smtClean="0"/>
              <a:t>Lift </a:t>
            </a:r>
            <a:r>
              <a:rPr lang="sl-SI" smtClean="0"/>
              <a:t>= P(y | x) </a:t>
            </a:r>
            <a:r>
              <a:rPr lang="sl-SI" dirty="0" smtClean="0"/>
              <a:t>/ p(y)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9016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624</Words>
  <Application>Microsoft Office PowerPoint</Application>
  <PresentationFormat>Širokozaslonsko</PresentationFormat>
  <Paragraphs>199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Officeova tema</vt:lpstr>
      <vt:lpstr>Vaje skupinsko izbiranje (angl. Collaborative filtering)</vt:lpstr>
      <vt:lpstr>Podatki</vt:lpstr>
      <vt:lpstr>kNN metoda (podobnost kupca, napoved)</vt:lpstr>
      <vt:lpstr>kNN metoda  (podobnost kupca, Pearsonov količnik)</vt:lpstr>
      <vt:lpstr>kNN napoved (user-based)</vt:lpstr>
      <vt:lpstr>kNN metoda  (podobnost artiklov, cosinusna podobnost)</vt:lpstr>
      <vt:lpstr>kNN (item-based)</vt:lpstr>
      <vt:lpstr>Implicitne ocene</vt:lpstr>
    </vt:vector>
  </TitlesOfParts>
  <Company>Mercator d.d.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Vaje skupinsko izbiranje (angl. Collaborative filtering)</dc:title>
  <dc:creator>Martin Možina</dc:creator>
  <cp:lastModifiedBy>Martin Možina</cp:lastModifiedBy>
  <cp:revision>23</cp:revision>
  <dcterms:created xsi:type="dcterms:W3CDTF">2020-12-15T15:51:37Z</dcterms:created>
  <dcterms:modified xsi:type="dcterms:W3CDTF">2020-12-15T17:11:12Z</dcterms:modified>
</cp:coreProperties>
</file>