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19" r:id="rId3"/>
    <p:sldId id="320" r:id="rId4"/>
    <p:sldId id="343" r:id="rId5"/>
    <p:sldId id="330" r:id="rId6"/>
    <p:sldId id="331" r:id="rId7"/>
    <p:sldId id="332" r:id="rId8"/>
    <p:sldId id="333" r:id="rId9"/>
    <p:sldId id="334" r:id="rId10"/>
    <p:sldId id="341" r:id="rId11"/>
    <p:sldId id="336" r:id="rId12"/>
    <p:sldId id="337" r:id="rId13"/>
    <p:sldId id="338" r:id="rId14"/>
    <p:sldId id="339" r:id="rId15"/>
    <p:sldId id="340" r:id="rId16"/>
    <p:sldId id="342" r:id="rId17"/>
    <p:sldId id="344" r:id="rId18"/>
    <p:sldId id="315" r:id="rId19"/>
    <p:sldId id="311" r:id="rId20"/>
    <p:sldId id="312" r:id="rId21"/>
    <p:sldId id="313" r:id="rId22"/>
    <p:sldId id="310" r:id="rId23"/>
    <p:sldId id="317" r:id="rId24"/>
    <p:sldId id="318" r:id="rId25"/>
    <p:sldId id="314" r:id="rId26"/>
    <p:sldId id="316" r:id="rId27"/>
    <p:sldId id="345" r:id="rId28"/>
    <p:sldId id="346" r:id="rId29"/>
    <p:sldId id="347" r:id="rId30"/>
    <p:sldId id="309" r:id="rId31"/>
    <p:sldId id="308" r:id="rId32"/>
    <p:sldId id="307" r:id="rId33"/>
    <p:sldId id="348" r:id="rId34"/>
    <p:sldId id="365" r:id="rId35"/>
    <p:sldId id="366" r:id="rId36"/>
    <p:sldId id="367" r:id="rId37"/>
    <p:sldId id="368" r:id="rId38"/>
    <p:sldId id="369" r:id="rId39"/>
    <p:sldId id="370" r:id="rId40"/>
    <p:sldId id="371" r:id="rId41"/>
    <p:sldId id="372" r:id="rId42"/>
    <p:sldId id="373" r:id="rId43"/>
    <p:sldId id="375" r:id="rId44"/>
    <p:sldId id="376" r:id="rId45"/>
    <p:sldId id="377" r:id="rId46"/>
    <p:sldId id="378" r:id="rId47"/>
    <p:sldId id="379" r:id="rId48"/>
    <p:sldId id="382" r:id="rId49"/>
    <p:sldId id="383" r:id="rId50"/>
    <p:sldId id="321" r:id="rId51"/>
    <p:sldId id="260" r:id="rId52"/>
    <p:sldId id="305" r:id="rId5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F2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51" autoAdjust="0"/>
    <p:restoredTop sz="75578" autoAdjust="0"/>
  </p:normalViewPr>
  <p:slideViewPr>
    <p:cSldViewPr snapToGrid="0">
      <p:cViewPr varScale="1">
        <p:scale>
          <a:sx n="95" d="100"/>
          <a:sy n="95" d="100"/>
        </p:scale>
        <p:origin x="1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D81E8-932B-4B07-BAE1-98C902604CF3}" type="datetimeFigureOut">
              <a:rPr lang="sl-SI" smtClean="0"/>
              <a:t>3. 04. 22</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2A9C3-C4C6-4101-903E-C3FA7F28B62F}" type="slidenum">
              <a:rPr lang="sl-SI" smtClean="0"/>
              <a:t>‹#›</a:t>
            </a:fld>
            <a:endParaRPr lang="sl-SI"/>
          </a:p>
        </p:txBody>
      </p:sp>
    </p:spTree>
    <p:extLst>
      <p:ext uri="{BB962C8B-B14F-4D97-AF65-F5344CB8AC3E}">
        <p14:creationId xmlns:p14="http://schemas.microsoft.com/office/powerpoint/2010/main" val="103523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4.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lice_and_Bo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3.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5</a:t>
            </a:fld>
            <a:endParaRPr lang="sl-SI"/>
          </a:p>
        </p:txBody>
      </p:sp>
    </p:spTree>
    <p:extLst>
      <p:ext uri="{BB962C8B-B14F-4D97-AF65-F5344CB8AC3E}">
        <p14:creationId xmlns:p14="http://schemas.microsoft.com/office/powerpoint/2010/main" val="945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14</a:t>
            </a:fld>
            <a:endParaRPr lang="sl-SI"/>
          </a:p>
        </p:txBody>
      </p:sp>
    </p:spTree>
    <p:extLst>
      <p:ext uri="{BB962C8B-B14F-4D97-AF65-F5344CB8AC3E}">
        <p14:creationId xmlns:p14="http://schemas.microsoft.com/office/powerpoint/2010/main" val="52521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15</a:t>
            </a:fld>
            <a:endParaRPr lang="sl-SI"/>
          </a:p>
        </p:txBody>
      </p:sp>
    </p:spTree>
    <p:extLst>
      <p:ext uri="{BB962C8B-B14F-4D97-AF65-F5344CB8AC3E}">
        <p14:creationId xmlns:p14="http://schemas.microsoft.com/office/powerpoint/2010/main" val="227229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16</a:t>
            </a:fld>
            <a:endParaRPr lang="sl-SI"/>
          </a:p>
        </p:txBody>
      </p:sp>
    </p:spTree>
    <p:extLst>
      <p:ext uri="{BB962C8B-B14F-4D97-AF65-F5344CB8AC3E}">
        <p14:creationId xmlns:p14="http://schemas.microsoft.com/office/powerpoint/2010/main" val="8490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latin typeface="Garamond"/>
                <a:cs typeface="Garamond"/>
                <a:sym typeface="Garamond" pitchFamily="18" charset="0"/>
                <a:hlinkClick r:id="rId3"/>
              </a:rPr>
              <a:t>https://en.wikipedia.org/wiki/Alice_and_Bob</a:t>
            </a:r>
            <a:endParaRPr lang="en-US" sz="1200" dirty="0">
              <a:latin typeface="Garamond"/>
              <a:cs typeface="Garamond"/>
              <a:sym typeface="Garamond" pitchFamily="18" charset="0"/>
            </a:endParaRPr>
          </a:p>
          <a:p>
            <a:endParaRPr lang="en-US" sz="1200" dirty="0">
              <a:latin typeface="Garamond"/>
              <a:sym typeface="Garamond" pitchFamily="18" charset="0"/>
            </a:endParaRPr>
          </a:p>
          <a:p>
            <a:r>
              <a:rPr lang="en-US" sz="1200" b="1" i="1" kern="1200" dirty="0">
                <a:solidFill>
                  <a:schemeClr val="tx1"/>
                </a:solidFill>
                <a:effectLst/>
                <a:latin typeface="+mn-lt"/>
                <a:ea typeface="+mn-ea"/>
                <a:cs typeface="+mn-cs"/>
              </a:rPr>
              <a:t>Alice and Bob</a:t>
            </a:r>
            <a:r>
              <a:rPr lang="en-US" sz="1200" b="0" i="1" kern="1200" dirty="0">
                <a:solidFill>
                  <a:schemeClr val="tx1"/>
                </a:solidFill>
                <a:effectLst/>
                <a:latin typeface="+mn-lt"/>
                <a:ea typeface="+mn-ea"/>
                <a:cs typeface="+mn-cs"/>
              </a:rPr>
              <a:t>. The original, generic characters. Generally, Alice and Bob want to exchange a message or cryptographic key.</a:t>
            </a:r>
          </a:p>
          <a:p>
            <a:r>
              <a:rPr lang="en-US" sz="1200" b="1" i="1" kern="1200" dirty="0">
                <a:solidFill>
                  <a:schemeClr val="tx1"/>
                </a:solidFill>
                <a:effectLst/>
                <a:latin typeface="+mn-lt"/>
                <a:ea typeface="+mn-ea"/>
                <a:cs typeface="+mn-cs"/>
              </a:rPr>
              <a:t>Carol, Carlos or Charlie</a:t>
            </a:r>
            <a:r>
              <a:rPr lang="en-US" sz="1200" b="0" i="1" kern="1200" dirty="0">
                <a:solidFill>
                  <a:schemeClr val="tx1"/>
                </a:solidFill>
                <a:effectLst/>
                <a:latin typeface="+mn-lt"/>
                <a:ea typeface="+mn-ea"/>
                <a:cs typeface="+mn-cs"/>
              </a:rPr>
              <a:t>. A generic third participant.</a:t>
            </a:r>
          </a:p>
          <a:p>
            <a:r>
              <a:rPr lang="en-US" sz="1200" b="0" i="1" kern="1200" dirty="0">
                <a:solidFill>
                  <a:schemeClr val="tx1"/>
                </a:solidFill>
                <a:effectLst/>
                <a:latin typeface="+mn-lt"/>
                <a:ea typeface="+mn-ea"/>
                <a:cs typeface="+mn-cs"/>
              </a:rPr>
              <a:t>Chuck. A third participant, usually of malicious intent.[11]</a:t>
            </a:r>
          </a:p>
          <a:p>
            <a:r>
              <a:rPr lang="en-US" sz="1200" b="1" i="1" kern="1200" dirty="0">
                <a:solidFill>
                  <a:schemeClr val="tx1"/>
                </a:solidFill>
                <a:effectLst/>
                <a:latin typeface="+mn-lt"/>
                <a:ea typeface="+mn-ea"/>
                <a:cs typeface="+mn-cs"/>
              </a:rPr>
              <a:t>Craig</a:t>
            </a:r>
            <a:r>
              <a:rPr lang="en-US" sz="1200" b="0" i="1" kern="1200" dirty="0">
                <a:solidFill>
                  <a:schemeClr val="tx1"/>
                </a:solidFill>
                <a:effectLst/>
                <a:latin typeface="+mn-lt"/>
                <a:ea typeface="+mn-ea"/>
                <a:cs typeface="+mn-cs"/>
              </a:rPr>
              <a:t>. A password cracker, often encountered in situations with stored passwords.</a:t>
            </a:r>
          </a:p>
          <a:p>
            <a:r>
              <a:rPr lang="en-US" sz="1200" b="0" i="1" kern="1200" dirty="0">
                <a:solidFill>
                  <a:schemeClr val="tx1"/>
                </a:solidFill>
                <a:effectLst/>
                <a:latin typeface="+mn-lt"/>
                <a:ea typeface="+mn-ea"/>
                <a:cs typeface="+mn-cs"/>
              </a:rPr>
              <a:t>Dan, Dave or David. A generic fourth participant.</a:t>
            </a:r>
          </a:p>
          <a:p>
            <a:r>
              <a:rPr lang="en-US" sz="1200" b="0" i="1" kern="1200" dirty="0">
                <a:solidFill>
                  <a:schemeClr val="tx1"/>
                </a:solidFill>
                <a:effectLst/>
                <a:latin typeface="+mn-lt"/>
                <a:ea typeface="+mn-ea"/>
                <a:cs typeface="+mn-cs"/>
              </a:rPr>
              <a:t>Erin. A generic fifth participant, but rarely used, as "E" is usually reserved for Eve.</a:t>
            </a:r>
          </a:p>
          <a:p>
            <a:r>
              <a:rPr lang="en-US" sz="1200" b="1" i="1" kern="1200" dirty="0">
                <a:solidFill>
                  <a:schemeClr val="tx1"/>
                </a:solidFill>
                <a:effectLst/>
                <a:latin typeface="+mn-lt"/>
                <a:ea typeface="+mn-ea"/>
                <a:cs typeface="+mn-cs"/>
              </a:rPr>
              <a:t>Eve</a:t>
            </a:r>
            <a:r>
              <a:rPr lang="en-US" sz="1200" b="0" i="1" kern="1200" dirty="0">
                <a:solidFill>
                  <a:schemeClr val="tx1"/>
                </a:solidFill>
                <a:effectLst/>
                <a:latin typeface="+mn-lt"/>
                <a:ea typeface="+mn-ea"/>
                <a:cs typeface="+mn-cs"/>
              </a:rPr>
              <a:t>. An eavesdropper, who is usually a passive attacker. While she can listen in on messages between Alice and Bob, she cannot modify them. In quantum cryptography, Eve may also represent the environment[clarification needed].</a:t>
            </a:r>
          </a:p>
          <a:p>
            <a:r>
              <a:rPr lang="en-US" sz="1200" b="0" i="1" kern="1200" dirty="0">
                <a:solidFill>
                  <a:schemeClr val="tx1"/>
                </a:solidFill>
                <a:effectLst/>
                <a:latin typeface="+mn-lt"/>
                <a:ea typeface="+mn-ea"/>
                <a:cs typeface="+mn-cs"/>
              </a:rPr>
              <a:t>Faythe. A trusted advisor, courier or intermediary. Faythe is used infrequently, and is associated with Faith and Faithfulness. Faythe may be a repository of key service or courier of shared secrets.[citation needed]</a:t>
            </a:r>
          </a:p>
          <a:p>
            <a:r>
              <a:rPr lang="en-US" sz="1200" b="0" i="1" kern="1200" dirty="0">
                <a:solidFill>
                  <a:schemeClr val="tx1"/>
                </a:solidFill>
                <a:effectLst/>
                <a:latin typeface="+mn-lt"/>
                <a:ea typeface="+mn-ea"/>
                <a:cs typeface="+mn-cs"/>
              </a:rPr>
              <a:t>Frank. A generic sixth participant.</a:t>
            </a:r>
          </a:p>
          <a:p>
            <a:r>
              <a:rPr lang="en-US" sz="1200" b="1" i="1" kern="1200" dirty="0">
                <a:solidFill>
                  <a:schemeClr val="tx1"/>
                </a:solidFill>
                <a:effectLst/>
                <a:latin typeface="+mn-lt"/>
                <a:ea typeface="+mn-ea"/>
                <a:cs typeface="+mn-cs"/>
              </a:rPr>
              <a:t>Grace</a:t>
            </a:r>
            <a:r>
              <a:rPr lang="en-US" sz="1200" b="0" i="1" kern="1200" dirty="0">
                <a:solidFill>
                  <a:schemeClr val="tx1"/>
                </a:solidFill>
                <a:effectLst/>
                <a:latin typeface="+mn-lt"/>
                <a:ea typeface="+mn-ea"/>
                <a:cs typeface="+mn-cs"/>
              </a:rPr>
              <a:t>. A government representative. For example, Grace may try to force Alice or Bob to implement backdoors in their protocols. May also deliberately weaken standards.[citation needed]</a:t>
            </a:r>
          </a:p>
          <a:p>
            <a:r>
              <a:rPr lang="en-US" sz="1200" b="0" i="1" kern="1200" dirty="0">
                <a:solidFill>
                  <a:schemeClr val="tx1"/>
                </a:solidFill>
                <a:effectLst/>
                <a:latin typeface="+mn-lt"/>
                <a:ea typeface="+mn-ea"/>
                <a:cs typeface="+mn-cs"/>
              </a:rPr>
              <a:t>Heidi. A mischievous designer for cryptographic standards, but rarely used.[12]</a:t>
            </a:r>
          </a:p>
          <a:p>
            <a:r>
              <a:rPr lang="en-US" sz="1200" b="0" i="1" kern="1200" dirty="0">
                <a:solidFill>
                  <a:schemeClr val="tx1"/>
                </a:solidFill>
                <a:effectLst/>
                <a:latin typeface="+mn-lt"/>
                <a:ea typeface="+mn-ea"/>
                <a:cs typeface="+mn-cs"/>
              </a:rPr>
              <a:t>Ivan. An Issuer, mentioned first by Ian Grigg in the context of Ricardian Contracts.[13]</a:t>
            </a:r>
          </a:p>
          <a:p>
            <a:r>
              <a:rPr lang="en-US" sz="1200" b="1" i="1" kern="1200" dirty="0">
                <a:solidFill>
                  <a:schemeClr val="tx1"/>
                </a:solidFill>
                <a:effectLst/>
                <a:latin typeface="+mn-lt"/>
                <a:ea typeface="+mn-ea"/>
                <a:cs typeface="+mn-cs"/>
              </a:rPr>
              <a:t>Judy</a:t>
            </a:r>
            <a:r>
              <a:rPr lang="en-US" sz="1200" b="0" i="1" kern="1200" dirty="0">
                <a:solidFill>
                  <a:schemeClr val="tx1"/>
                </a:solidFill>
                <a:effectLst/>
                <a:latin typeface="+mn-lt"/>
                <a:ea typeface="+mn-ea"/>
                <a:cs typeface="+mn-cs"/>
              </a:rPr>
              <a:t>. A judge who may be called upon to resolve a potential dispute between participants.</a:t>
            </a:r>
          </a:p>
          <a:p>
            <a:r>
              <a:rPr lang="en-US" sz="1200" b="1" i="1" kern="1200" dirty="0">
                <a:solidFill>
                  <a:schemeClr val="tx1"/>
                </a:solidFill>
                <a:effectLst/>
                <a:latin typeface="+mn-lt"/>
                <a:ea typeface="+mn-ea"/>
                <a:cs typeface="+mn-cs"/>
              </a:rPr>
              <a:t>Mallory</a:t>
            </a:r>
            <a:r>
              <a:rPr lang="en-US" sz="1200" b="0" i="1" kern="1200" dirty="0">
                <a:solidFill>
                  <a:schemeClr val="tx1"/>
                </a:solidFill>
                <a:effectLst/>
                <a:latin typeface="+mn-lt"/>
                <a:ea typeface="+mn-ea"/>
                <a:cs typeface="+mn-cs"/>
              </a:rPr>
              <a:t>[14][15][16] or (less commonly) Mallet[17][18][19][20] A malicious attacker. Associated with Trudy, an intruder. Unlike the passive Eve, Mallory/Mallet is an active attacker (often used in man-in-the-middle attacks), who can modify messages, substitute messages, or replay old messages. The difficulty of securing a system against Mallory/Mallet is much greater than against Eve.</a:t>
            </a:r>
          </a:p>
          <a:p>
            <a:r>
              <a:rPr lang="en-US" sz="1200" b="0" i="1" kern="1200" dirty="0">
                <a:solidFill>
                  <a:schemeClr val="tx1"/>
                </a:solidFill>
                <a:effectLst/>
                <a:latin typeface="+mn-lt"/>
                <a:ea typeface="+mn-ea"/>
                <a:cs typeface="+mn-cs"/>
              </a:rPr>
              <a:t>Michael, or Mike. Used as an alternative to the eavesdropper Eve. See Microphone.</a:t>
            </a:r>
          </a:p>
          <a:p>
            <a:r>
              <a:rPr lang="en-US" sz="1200" b="0" i="1" kern="1200" dirty="0" err="1">
                <a:solidFill>
                  <a:schemeClr val="tx1"/>
                </a:solidFill>
                <a:effectLst/>
                <a:latin typeface="+mn-lt"/>
                <a:ea typeface="+mn-ea"/>
                <a:cs typeface="+mn-cs"/>
              </a:rPr>
              <a:t>Niaj</a:t>
            </a:r>
            <a:r>
              <a:rPr lang="en-US" sz="1200" b="0" i="1" kern="1200" dirty="0">
                <a:solidFill>
                  <a:schemeClr val="tx1"/>
                </a:solidFill>
                <a:effectLst/>
                <a:latin typeface="+mn-lt"/>
                <a:ea typeface="+mn-ea"/>
                <a:cs typeface="+mn-cs"/>
              </a:rPr>
              <a:t>. Used as an alternative to the eavesdropper Eve in several South Asian nations</a:t>
            </a:r>
          </a:p>
          <a:p>
            <a:r>
              <a:rPr lang="en-US" sz="1200" b="0" i="1" kern="1200" dirty="0">
                <a:solidFill>
                  <a:schemeClr val="tx1"/>
                </a:solidFill>
                <a:effectLst/>
                <a:latin typeface="+mn-lt"/>
                <a:ea typeface="+mn-ea"/>
                <a:cs typeface="+mn-cs"/>
              </a:rPr>
              <a:t>Olivia. An oracle, who provides external data to smart contracts residing on distributed ledger (commonly referred to as blockchain) systems.</a:t>
            </a:r>
          </a:p>
          <a:p>
            <a:r>
              <a:rPr lang="en-US" sz="1200" b="1" i="1" kern="1200" dirty="0">
                <a:solidFill>
                  <a:schemeClr val="tx1"/>
                </a:solidFill>
                <a:effectLst/>
                <a:latin typeface="+mn-lt"/>
                <a:ea typeface="+mn-ea"/>
                <a:cs typeface="+mn-cs"/>
              </a:rPr>
              <a:t>Oscar</a:t>
            </a:r>
            <a:r>
              <a:rPr lang="en-US" sz="1200" b="0" i="1" kern="1200" dirty="0">
                <a:solidFill>
                  <a:schemeClr val="tx1"/>
                </a:solidFill>
                <a:effectLst/>
                <a:latin typeface="+mn-lt"/>
                <a:ea typeface="+mn-ea"/>
                <a:cs typeface="+mn-cs"/>
              </a:rPr>
              <a:t>. An opponent, similar to Mallory, but not necessarily malicious.</a:t>
            </a:r>
          </a:p>
          <a:p>
            <a:r>
              <a:rPr lang="en-US" sz="1200" b="0" i="1" kern="1200" dirty="0">
                <a:solidFill>
                  <a:schemeClr val="tx1"/>
                </a:solidFill>
                <a:effectLst/>
                <a:latin typeface="+mn-lt"/>
                <a:ea typeface="+mn-ea"/>
                <a:cs typeface="+mn-cs"/>
              </a:rPr>
              <a:t>Peggy, or Pat. A prover, who interacts with the system to show that the intended transaction has actually taken place. Peggy is often found in zero-knowledge proofs. Similar to Victor or Vanna.</a:t>
            </a:r>
          </a:p>
          <a:p>
            <a:r>
              <a:rPr lang="en-US" sz="1200" b="1" i="1" kern="1200" dirty="0">
                <a:solidFill>
                  <a:schemeClr val="tx1"/>
                </a:solidFill>
                <a:effectLst/>
                <a:latin typeface="+mn-lt"/>
                <a:ea typeface="+mn-ea"/>
                <a:cs typeface="+mn-cs"/>
              </a:rPr>
              <a:t>Sybil.</a:t>
            </a:r>
            <a:r>
              <a:rPr lang="en-US" sz="1200" b="0" i="1" kern="1200" dirty="0">
                <a:solidFill>
                  <a:schemeClr val="tx1"/>
                </a:solidFill>
                <a:effectLst/>
                <a:latin typeface="+mn-lt"/>
                <a:ea typeface="+mn-ea"/>
                <a:cs typeface="+mn-cs"/>
              </a:rPr>
              <a:t> An pseudonymous attacker, who usually uses a large number of identities. For example, Sybil may attempt to subvert a reputation system. See Sybil attack.</a:t>
            </a:r>
          </a:p>
          <a:p>
            <a:r>
              <a:rPr lang="en-US" sz="1200" b="0" i="1" kern="1200" dirty="0">
                <a:solidFill>
                  <a:schemeClr val="tx1"/>
                </a:solidFill>
                <a:effectLst/>
                <a:latin typeface="+mn-lt"/>
                <a:ea typeface="+mn-ea"/>
                <a:cs typeface="+mn-cs"/>
              </a:rPr>
              <a:t>Trent or Ted. A trusted arbitrator, who acts as a neutral third party.</a:t>
            </a:r>
          </a:p>
          <a:p>
            <a:r>
              <a:rPr lang="en-US" sz="1200" b="1" i="1" kern="1200" dirty="0">
                <a:solidFill>
                  <a:schemeClr val="tx1"/>
                </a:solidFill>
                <a:effectLst/>
                <a:latin typeface="+mn-lt"/>
                <a:ea typeface="+mn-ea"/>
                <a:cs typeface="+mn-cs"/>
              </a:rPr>
              <a:t>Trudy.</a:t>
            </a:r>
            <a:r>
              <a:rPr lang="en-US" sz="1200" b="0" i="1" kern="1200" dirty="0">
                <a:solidFill>
                  <a:schemeClr val="tx1"/>
                </a:solidFill>
                <a:effectLst/>
                <a:latin typeface="+mn-lt"/>
                <a:ea typeface="+mn-ea"/>
                <a:cs typeface="+mn-cs"/>
              </a:rPr>
              <a:t> An intruder.</a:t>
            </a:r>
          </a:p>
          <a:p>
            <a:r>
              <a:rPr lang="en-US" sz="1200" b="0" i="1" kern="1200" dirty="0">
                <a:solidFill>
                  <a:schemeClr val="tx1"/>
                </a:solidFill>
                <a:effectLst/>
                <a:latin typeface="+mn-lt"/>
                <a:ea typeface="+mn-ea"/>
                <a:cs typeface="+mn-cs"/>
              </a:rPr>
              <a:t>Victor,[14] or Vanna.[21] A verifier, similar to Peggy or Pat.</a:t>
            </a:r>
          </a:p>
          <a:p>
            <a:r>
              <a:rPr lang="en-US" sz="1200" b="0" i="1" kern="1200" dirty="0">
                <a:solidFill>
                  <a:schemeClr val="tx1"/>
                </a:solidFill>
                <a:effectLst/>
                <a:latin typeface="+mn-lt"/>
                <a:ea typeface="+mn-ea"/>
                <a:cs typeface="+mn-cs"/>
              </a:rPr>
              <a:t>Walter. A warden, who may guard Alice and Bob.</a:t>
            </a:r>
          </a:p>
          <a:p>
            <a:r>
              <a:rPr lang="en-US" sz="1200" b="0" i="1" kern="1200" dirty="0">
                <a:solidFill>
                  <a:schemeClr val="tx1"/>
                </a:solidFill>
                <a:effectLst/>
                <a:latin typeface="+mn-lt"/>
                <a:ea typeface="+mn-ea"/>
                <a:cs typeface="+mn-cs"/>
              </a:rPr>
              <a:t>Wendy. A whistleblower, who is an insider with privileged access capable of divulging information.</a:t>
            </a:r>
          </a:p>
          <a:p>
            <a:r>
              <a:rPr lang="sl-SI" dirty="0"/>
              <a:t>…</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18</a:t>
            </a:fld>
            <a:endParaRPr lang="sl-SI"/>
          </a:p>
        </p:txBody>
      </p:sp>
    </p:spTree>
    <p:extLst>
      <p:ext uri="{BB962C8B-B14F-4D97-AF65-F5344CB8AC3E}">
        <p14:creationId xmlns:p14="http://schemas.microsoft.com/office/powerpoint/2010/main" val="198490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19</a:t>
            </a:fld>
            <a:endParaRPr lang="sl-SI"/>
          </a:p>
        </p:txBody>
      </p:sp>
    </p:spTree>
    <p:extLst>
      <p:ext uri="{BB962C8B-B14F-4D97-AF65-F5344CB8AC3E}">
        <p14:creationId xmlns:p14="http://schemas.microsoft.com/office/powerpoint/2010/main" val="163351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20</a:t>
            </a:fld>
            <a:endParaRPr lang="sl-SI"/>
          </a:p>
        </p:txBody>
      </p:sp>
    </p:spTree>
    <p:extLst>
      <p:ext uri="{BB962C8B-B14F-4D97-AF65-F5344CB8AC3E}">
        <p14:creationId xmlns:p14="http://schemas.microsoft.com/office/powerpoint/2010/main" val="319185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overt as the opposite of covert.</a:t>
            </a:r>
          </a:p>
          <a:p>
            <a:endParaRPr lang="en-GB" dirty="0"/>
          </a:p>
          <a:p>
            <a:r>
              <a:rPr lang="en-US" dirty="0"/>
              <a:t>Media: print, newspapers, magazines, radio, and television from across and between countries.</a:t>
            </a:r>
          </a:p>
          <a:p>
            <a:r>
              <a:rPr lang="en-US" dirty="0"/>
              <a:t>Online: Internet, online publications, blogs, discussion groups, citizen media (i.e. – cell phone videos, and user created content), YouTube, and other social media websites (i.e. – Facebook, Twitter, Instagram, etc.). This source also outpaces a variety of other sources due to its timeliness and ease of access.</a:t>
            </a:r>
          </a:p>
          <a:p>
            <a:r>
              <a:rPr lang="en-US" dirty="0"/>
              <a:t>Public Government Data: public government reports, budgets, hearings, telephone directories, press conferences, websites, and speeches. Although this source comes from an official source they are publicly accessible and may be used openly and freely.</a:t>
            </a:r>
          </a:p>
          <a:p>
            <a:r>
              <a:rPr lang="en-US" dirty="0"/>
              <a:t>Publications: Professional and Academic Publications, information acquired from journals, conferences, symposia, academic papers, dissertations, and theses.</a:t>
            </a:r>
          </a:p>
          <a:p>
            <a:r>
              <a:rPr lang="en-US" dirty="0"/>
              <a:t>Commercial Data: commercial imagery, financial and industrial assessments, and databases.</a:t>
            </a:r>
          </a:p>
          <a:p>
            <a:r>
              <a:rPr lang="en-US" dirty="0"/>
              <a:t>Grey literature: technical reports, preprints, patents, working papers, business documents, unpublished works, and newsletters.</a:t>
            </a:r>
          </a:p>
          <a:p>
            <a:endParaRPr lang="en-US" dirty="0"/>
          </a:p>
          <a:p>
            <a:r>
              <a:rPr lang="en-US" dirty="0"/>
              <a:t>https://en.wikipedia.org/wiki/Open-source_intelligence</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21</a:t>
            </a:fld>
            <a:endParaRPr lang="sl-SI"/>
          </a:p>
        </p:txBody>
      </p:sp>
    </p:spTree>
    <p:extLst>
      <p:ext uri="{BB962C8B-B14F-4D97-AF65-F5344CB8AC3E}">
        <p14:creationId xmlns:p14="http://schemas.microsoft.com/office/powerpoint/2010/main" val="3647732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23</a:t>
            </a:fld>
            <a:endParaRPr lang="sl-SI"/>
          </a:p>
        </p:txBody>
      </p:sp>
    </p:spTree>
    <p:extLst>
      <p:ext uri="{BB962C8B-B14F-4D97-AF65-F5344CB8AC3E}">
        <p14:creationId xmlns:p14="http://schemas.microsoft.com/office/powerpoint/2010/main" val="2644570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24</a:t>
            </a:fld>
            <a:endParaRPr lang="sl-SI"/>
          </a:p>
        </p:txBody>
      </p:sp>
    </p:spTree>
    <p:extLst>
      <p:ext uri="{BB962C8B-B14F-4D97-AF65-F5344CB8AC3E}">
        <p14:creationId xmlns:p14="http://schemas.microsoft.com/office/powerpoint/2010/main" val="201761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25</a:t>
            </a:fld>
            <a:endParaRPr lang="sl-SI"/>
          </a:p>
        </p:txBody>
      </p:sp>
    </p:spTree>
    <p:extLst>
      <p:ext uri="{BB962C8B-B14F-4D97-AF65-F5344CB8AC3E}">
        <p14:creationId xmlns:p14="http://schemas.microsoft.com/office/powerpoint/2010/main" val="247969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6</a:t>
            </a:fld>
            <a:endParaRPr lang="sl-SI"/>
          </a:p>
        </p:txBody>
      </p:sp>
    </p:spTree>
    <p:extLst>
      <p:ext uri="{BB962C8B-B14F-4D97-AF65-F5344CB8AC3E}">
        <p14:creationId xmlns:p14="http://schemas.microsoft.com/office/powerpoint/2010/main" val="223925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26</a:t>
            </a:fld>
            <a:endParaRPr lang="sl-SI"/>
          </a:p>
        </p:txBody>
      </p:sp>
    </p:spTree>
    <p:extLst>
      <p:ext uri="{BB962C8B-B14F-4D97-AF65-F5344CB8AC3E}">
        <p14:creationId xmlns:p14="http://schemas.microsoft.com/office/powerpoint/2010/main" val="3974794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27</a:t>
            </a:fld>
            <a:endParaRPr lang="sl-SI"/>
          </a:p>
        </p:txBody>
      </p:sp>
    </p:spTree>
    <p:extLst>
      <p:ext uri="{BB962C8B-B14F-4D97-AF65-F5344CB8AC3E}">
        <p14:creationId xmlns:p14="http://schemas.microsoft.com/office/powerpoint/2010/main" val="4289940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28</a:t>
            </a:fld>
            <a:endParaRPr lang="sl-SI"/>
          </a:p>
        </p:txBody>
      </p:sp>
    </p:spTree>
    <p:extLst>
      <p:ext uri="{BB962C8B-B14F-4D97-AF65-F5344CB8AC3E}">
        <p14:creationId xmlns:p14="http://schemas.microsoft.com/office/powerpoint/2010/main" val="400378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30</a:t>
            </a:fld>
            <a:endParaRPr lang="sl-SI"/>
          </a:p>
        </p:txBody>
      </p:sp>
    </p:spTree>
    <p:extLst>
      <p:ext uri="{BB962C8B-B14F-4D97-AF65-F5344CB8AC3E}">
        <p14:creationId xmlns:p14="http://schemas.microsoft.com/office/powerpoint/2010/main" val="554024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31</a:t>
            </a:fld>
            <a:endParaRPr lang="sl-SI"/>
          </a:p>
        </p:txBody>
      </p:sp>
    </p:spTree>
    <p:extLst>
      <p:ext uri="{BB962C8B-B14F-4D97-AF65-F5344CB8AC3E}">
        <p14:creationId xmlns:p14="http://schemas.microsoft.com/office/powerpoint/2010/main" val="246978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32</a:t>
            </a:fld>
            <a:endParaRPr lang="sl-SI"/>
          </a:p>
        </p:txBody>
      </p:sp>
    </p:spTree>
    <p:extLst>
      <p:ext uri="{BB962C8B-B14F-4D97-AF65-F5344CB8AC3E}">
        <p14:creationId xmlns:p14="http://schemas.microsoft.com/office/powerpoint/2010/main" val="99341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33</a:t>
            </a:fld>
            <a:endParaRPr lang="sl-SI"/>
          </a:p>
        </p:txBody>
      </p:sp>
    </p:spTree>
    <p:extLst>
      <p:ext uri="{BB962C8B-B14F-4D97-AF65-F5344CB8AC3E}">
        <p14:creationId xmlns:p14="http://schemas.microsoft.com/office/powerpoint/2010/main" val="313175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34</a:t>
            </a:fld>
            <a:endParaRPr lang="sl-SI"/>
          </a:p>
        </p:txBody>
      </p:sp>
    </p:spTree>
    <p:extLst>
      <p:ext uri="{BB962C8B-B14F-4D97-AF65-F5344CB8AC3E}">
        <p14:creationId xmlns:p14="http://schemas.microsoft.com/office/powerpoint/2010/main" val="1246844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35</a:t>
            </a:fld>
            <a:endParaRPr lang="sl-SI"/>
          </a:p>
        </p:txBody>
      </p:sp>
    </p:spTree>
    <p:extLst>
      <p:ext uri="{BB962C8B-B14F-4D97-AF65-F5344CB8AC3E}">
        <p14:creationId xmlns:p14="http://schemas.microsoft.com/office/powerpoint/2010/main" val="3784151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36</a:t>
            </a:fld>
            <a:endParaRPr lang="sl-SI"/>
          </a:p>
        </p:txBody>
      </p:sp>
    </p:spTree>
    <p:extLst>
      <p:ext uri="{BB962C8B-B14F-4D97-AF65-F5344CB8AC3E}">
        <p14:creationId xmlns:p14="http://schemas.microsoft.com/office/powerpoint/2010/main" val="3015723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a:t>
            </a:fld>
            <a:endParaRPr lang="sl-SI"/>
          </a:p>
        </p:txBody>
      </p:sp>
    </p:spTree>
    <p:extLst>
      <p:ext uri="{BB962C8B-B14F-4D97-AF65-F5344CB8AC3E}">
        <p14:creationId xmlns:p14="http://schemas.microsoft.com/office/powerpoint/2010/main" val="309163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37</a:t>
            </a:fld>
            <a:endParaRPr lang="sl-SI"/>
          </a:p>
        </p:txBody>
      </p:sp>
    </p:spTree>
    <p:extLst>
      <p:ext uri="{BB962C8B-B14F-4D97-AF65-F5344CB8AC3E}">
        <p14:creationId xmlns:p14="http://schemas.microsoft.com/office/powerpoint/2010/main" val="3055767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38</a:t>
            </a:fld>
            <a:endParaRPr lang="sl-SI"/>
          </a:p>
        </p:txBody>
      </p:sp>
    </p:spTree>
    <p:extLst>
      <p:ext uri="{BB962C8B-B14F-4D97-AF65-F5344CB8AC3E}">
        <p14:creationId xmlns:p14="http://schemas.microsoft.com/office/powerpoint/2010/main" val="3195078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39</a:t>
            </a:fld>
            <a:endParaRPr lang="sl-SI"/>
          </a:p>
        </p:txBody>
      </p:sp>
    </p:spTree>
    <p:extLst>
      <p:ext uri="{BB962C8B-B14F-4D97-AF65-F5344CB8AC3E}">
        <p14:creationId xmlns:p14="http://schemas.microsoft.com/office/powerpoint/2010/main" val="1426045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40</a:t>
            </a:fld>
            <a:endParaRPr lang="sl-SI"/>
          </a:p>
        </p:txBody>
      </p:sp>
    </p:spTree>
    <p:extLst>
      <p:ext uri="{BB962C8B-B14F-4D97-AF65-F5344CB8AC3E}">
        <p14:creationId xmlns:p14="http://schemas.microsoft.com/office/powerpoint/2010/main" val="2388026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41</a:t>
            </a:fld>
            <a:endParaRPr lang="sl-SI"/>
          </a:p>
        </p:txBody>
      </p:sp>
    </p:spTree>
    <p:extLst>
      <p:ext uri="{BB962C8B-B14F-4D97-AF65-F5344CB8AC3E}">
        <p14:creationId xmlns:p14="http://schemas.microsoft.com/office/powerpoint/2010/main" val="1317860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42</a:t>
            </a:fld>
            <a:endParaRPr lang="sl-SI"/>
          </a:p>
        </p:txBody>
      </p:sp>
    </p:spTree>
    <p:extLst>
      <p:ext uri="{BB962C8B-B14F-4D97-AF65-F5344CB8AC3E}">
        <p14:creationId xmlns:p14="http://schemas.microsoft.com/office/powerpoint/2010/main" val="3739037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43</a:t>
            </a:fld>
            <a:endParaRPr lang="sl-SI"/>
          </a:p>
        </p:txBody>
      </p:sp>
    </p:spTree>
    <p:extLst>
      <p:ext uri="{BB962C8B-B14F-4D97-AF65-F5344CB8AC3E}">
        <p14:creationId xmlns:p14="http://schemas.microsoft.com/office/powerpoint/2010/main" val="162711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44</a:t>
            </a:fld>
            <a:endParaRPr lang="sl-SI"/>
          </a:p>
        </p:txBody>
      </p:sp>
    </p:spTree>
    <p:extLst>
      <p:ext uri="{BB962C8B-B14F-4D97-AF65-F5344CB8AC3E}">
        <p14:creationId xmlns:p14="http://schemas.microsoft.com/office/powerpoint/2010/main" val="1295014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45</a:t>
            </a:fld>
            <a:endParaRPr lang="sl-SI"/>
          </a:p>
        </p:txBody>
      </p:sp>
    </p:spTree>
    <p:extLst>
      <p:ext uri="{BB962C8B-B14F-4D97-AF65-F5344CB8AC3E}">
        <p14:creationId xmlns:p14="http://schemas.microsoft.com/office/powerpoint/2010/main" val="633382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46</a:t>
            </a:fld>
            <a:endParaRPr lang="sl-SI"/>
          </a:p>
        </p:txBody>
      </p:sp>
    </p:spTree>
    <p:extLst>
      <p:ext uri="{BB962C8B-B14F-4D97-AF65-F5344CB8AC3E}">
        <p14:creationId xmlns:p14="http://schemas.microsoft.com/office/powerpoint/2010/main" val="320770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8</a:t>
            </a:fld>
            <a:endParaRPr lang="sl-SI"/>
          </a:p>
        </p:txBody>
      </p:sp>
    </p:spTree>
    <p:extLst>
      <p:ext uri="{BB962C8B-B14F-4D97-AF65-F5344CB8AC3E}">
        <p14:creationId xmlns:p14="http://schemas.microsoft.com/office/powerpoint/2010/main" val="416682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47</a:t>
            </a:fld>
            <a:endParaRPr lang="sl-SI"/>
          </a:p>
        </p:txBody>
      </p:sp>
    </p:spTree>
    <p:extLst>
      <p:ext uri="{BB962C8B-B14F-4D97-AF65-F5344CB8AC3E}">
        <p14:creationId xmlns:p14="http://schemas.microsoft.com/office/powerpoint/2010/main" val="3843341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48</a:t>
            </a:fld>
            <a:endParaRPr lang="sl-SI"/>
          </a:p>
        </p:txBody>
      </p:sp>
    </p:spTree>
    <p:extLst>
      <p:ext uri="{BB962C8B-B14F-4D97-AF65-F5344CB8AC3E}">
        <p14:creationId xmlns:p14="http://schemas.microsoft.com/office/powerpoint/2010/main" val="847313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49</a:t>
            </a:fld>
            <a:endParaRPr lang="sl-SI"/>
          </a:p>
        </p:txBody>
      </p:sp>
    </p:spTree>
    <p:extLst>
      <p:ext uri="{BB962C8B-B14F-4D97-AF65-F5344CB8AC3E}">
        <p14:creationId xmlns:p14="http://schemas.microsoft.com/office/powerpoint/2010/main" val="2333764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50</a:t>
            </a:fld>
            <a:endParaRPr lang="sl-SI"/>
          </a:p>
        </p:txBody>
      </p:sp>
    </p:spTree>
    <p:extLst>
      <p:ext uri="{BB962C8B-B14F-4D97-AF65-F5344CB8AC3E}">
        <p14:creationId xmlns:p14="http://schemas.microsoft.com/office/powerpoint/2010/main" val="128545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9</a:t>
            </a:fld>
            <a:endParaRPr lang="sl-SI"/>
          </a:p>
        </p:txBody>
      </p:sp>
    </p:spTree>
    <p:extLst>
      <p:ext uri="{BB962C8B-B14F-4D97-AF65-F5344CB8AC3E}">
        <p14:creationId xmlns:p14="http://schemas.microsoft.com/office/powerpoint/2010/main" val="228195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10</a:t>
            </a:fld>
            <a:endParaRPr lang="sl-SI"/>
          </a:p>
        </p:txBody>
      </p:sp>
    </p:spTree>
    <p:extLst>
      <p:ext uri="{BB962C8B-B14F-4D97-AF65-F5344CB8AC3E}">
        <p14:creationId xmlns:p14="http://schemas.microsoft.com/office/powerpoint/2010/main" val="308774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11</a:t>
            </a:fld>
            <a:endParaRPr lang="sl-SI"/>
          </a:p>
        </p:txBody>
      </p:sp>
    </p:spTree>
    <p:extLst>
      <p:ext uri="{BB962C8B-B14F-4D97-AF65-F5344CB8AC3E}">
        <p14:creationId xmlns:p14="http://schemas.microsoft.com/office/powerpoint/2010/main" val="309294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12</a:t>
            </a:fld>
            <a:endParaRPr lang="sl-SI"/>
          </a:p>
        </p:txBody>
      </p:sp>
    </p:spTree>
    <p:extLst>
      <p:ext uri="{BB962C8B-B14F-4D97-AF65-F5344CB8AC3E}">
        <p14:creationId xmlns:p14="http://schemas.microsoft.com/office/powerpoint/2010/main" val="8274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13</a:t>
            </a:fld>
            <a:endParaRPr lang="sl-SI"/>
          </a:p>
        </p:txBody>
      </p:sp>
    </p:spTree>
    <p:extLst>
      <p:ext uri="{BB962C8B-B14F-4D97-AF65-F5344CB8AC3E}">
        <p14:creationId xmlns:p14="http://schemas.microsoft.com/office/powerpoint/2010/main" val="124251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CE223ED0-576F-4980-A6A4-6CE8EE51ED8E}" type="datetime1">
              <a:rPr lang="sl-SI" smtClean="0"/>
              <a:t>3. 04. 22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3304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7A387F48-DEA0-4250-BB91-D25DEAE1CFD0}" type="datetime1">
              <a:rPr lang="sl-SI" smtClean="0"/>
              <a:t>3. 04. 22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7374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2"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3"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8E5F7D6F-536E-4AFB-97CD-71D2D45EA746}" type="datetime1">
              <a:rPr lang="sl-SI" smtClean="0"/>
              <a:t>3. 04. 22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28161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DDCE070-32AE-4DF6-AFB7-E996C3248A64}" type="datetime1">
              <a:rPr lang="sl-SI" smtClean="0"/>
              <a:t>3. 04. 22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64176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1" y="1709744"/>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4AB9F7C9-633A-492E-A0AD-103F8C23363E}" type="datetime1">
              <a:rPr lang="sl-SI" smtClean="0"/>
              <a:t>3. 04. 22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28837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2EB0F9C8-6DC8-4D2C-8C94-980285E85093}" type="datetime1">
              <a:rPr lang="sl-SI" smtClean="0"/>
              <a:t>3. 04. 22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64331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9"/>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9"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3"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329C0DD5-C273-4E70-B995-0B3AE015C031}" type="datetime1">
              <a:rPr lang="sl-SI" smtClean="0"/>
              <a:t>3. 04. 22</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48137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060695B7-660D-4973-BFFD-5E44794A20E2}" type="datetime1">
              <a:rPr lang="sl-SI" smtClean="0"/>
              <a:t>3. 04. 22</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39083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99E766F-63D9-4828-9BD0-C4875292DB3A}" type="datetime1">
              <a:rPr lang="sl-SI" smtClean="0"/>
              <a:t>3. 04. 22</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32940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D5948F5C-E4DD-4842-B51D-BEF34F6FBBCC}" type="datetime1">
              <a:rPr lang="sl-SI" smtClean="0"/>
              <a:t>3. 04. 22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77084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AC9A5895-B21F-4DD4-87E3-6140762D11E2}" type="datetime1">
              <a:rPr lang="sl-SI" smtClean="0"/>
              <a:t>3. 04. 22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04335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0619A-AC1E-42CD-ABE9-CF1B76731BD0}" type="datetime1">
              <a:rPr lang="sl-SI" smtClean="0"/>
              <a:t>3. 04. 22</a:t>
            </a:fld>
            <a:endParaRPr lang="sl-SI"/>
          </a:p>
        </p:txBody>
      </p:sp>
      <p:sp>
        <p:nvSpPr>
          <p:cNvPr id="5" name="Označba mesta noge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66CA0-481E-4A77-99EC-C64FAE6E300B}" type="slidenum">
              <a:rPr lang="sl-SI" smtClean="0"/>
              <a:t>‹#›</a:t>
            </a:fld>
            <a:endParaRPr lang="sl-SI"/>
          </a:p>
        </p:txBody>
      </p:sp>
    </p:spTree>
    <p:extLst>
      <p:ext uri="{BB962C8B-B14F-4D97-AF65-F5344CB8AC3E}">
        <p14:creationId xmlns:p14="http://schemas.microsoft.com/office/powerpoint/2010/main" val="337351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obile.twitter.com/actual_rans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oo.gl/3E8ZN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e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4953000" y="4088522"/>
            <a:ext cx="7319920"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INFOSEC foundations</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a:t>
            </a:fld>
            <a:endParaRPr lang="sl-SI"/>
          </a:p>
        </p:txBody>
      </p:sp>
      <p:sp>
        <p:nvSpPr>
          <p:cNvPr id="8" name="PoljeZBesedilom 7"/>
          <p:cNvSpPr txBox="1"/>
          <p:nvPr/>
        </p:nvSpPr>
        <p:spPr>
          <a:xfrm>
            <a:off x="2666197" y="5427044"/>
            <a:ext cx="1435769" cy="430887"/>
          </a:xfrm>
          <a:prstGeom prst="rect">
            <a:avLst/>
          </a:prstGeom>
          <a:noFill/>
        </p:spPr>
        <p:txBody>
          <a:bodyPr wrap="square" rtlCol="0">
            <a:spAutoFit/>
          </a:bodyPr>
          <a:lstStyle/>
          <a:p>
            <a:pPr algn="ctr"/>
            <a:r>
              <a:rPr lang="en-GB" sz="2200" dirty="0">
                <a:solidFill>
                  <a:schemeClr val="bg1"/>
                </a:solidFill>
                <a:latin typeface="Garamond" charset="0"/>
                <a:ea typeface="Garamond" charset="0"/>
                <a:cs typeface="Garamond" charset="0"/>
              </a:rPr>
              <a:t>10.4.2022</a:t>
            </a:r>
            <a:endParaRPr lang="sl-SI" sz="2200" dirty="0">
              <a:solidFill>
                <a:schemeClr val="bg1"/>
              </a:solidFill>
              <a:latin typeface="Garamond" charset="0"/>
              <a:ea typeface="Garamond" charset="0"/>
              <a:cs typeface="Garamond" charset="0"/>
            </a:endParaRPr>
          </a:p>
        </p:txBody>
      </p:sp>
      <p:sp>
        <p:nvSpPr>
          <p:cNvPr id="5" name="PoljeZBesedilom 4"/>
          <p:cNvSpPr txBox="1"/>
          <p:nvPr/>
        </p:nvSpPr>
        <p:spPr>
          <a:xfrm>
            <a:off x="7745506" y="5103878"/>
            <a:ext cx="4360179" cy="646331"/>
          </a:xfrm>
          <a:prstGeom prst="rect">
            <a:avLst/>
          </a:prstGeom>
          <a:noFill/>
        </p:spPr>
        <p:txBody>
          <a:bodyPr wrap="square" rtlCol="0">
            <a:spAutoFit/>
          </a:bodyPr>
          <a:lstStyle/>
          <a:p>
            <a:pPr algn="ctr"/>
            <a:r>
              <a:rPr lang="en-GB" sz="3600" dirty="0">
                <a:solidFill>
                  <a:schemeClr val="bg1"/>
                </a:solidFill>
                <a:latin typeface="Garamond" charset="0"/>
                <a:ea typeface="Garamond" charset="0"/>
                <a:cs typeface="Garamond" charset="0"/>
              </a:rPr>
              <a:t>doc. </a:t>
            </a:r>
            <a:r>
              <a:rPr lang="en-GB" sz="3600" dirty="0" err="1">
                <a:solidFill>
                  <a:schemeClr val="bg1"/>
                </a:solidFill>
                <a:latin typeface="Garamond" charset="0"/>
                <a:ea typeface="Garamond" charset="0"/>
                <a:cs typeface="Garamond" charset="0"/>
              </a:rPr>
              <a:t>dr.</a:t>
            </a:r>
            <a:r>
              <a:rPr lang="en-GB" sz="3600" dirty="0">
                <a:solidFill>
                  <a:schemeClr val="bg1"/>
                </a:solidFill>
                <a:latin typeface="Garamond" charset="0"/>
                <a:ea typeface="Garamond" charset="0"/>
                <a:cs typeface="Garamond" charset="0"/>
              </a:rPr>
              <a:t> David Modic</a:t>
            </a:r>
            <a:endParaRPr lang="sl-SI" sz="3600" dirty="0">
              <a:solidFill>
                <a:schemeClr val="bg1"/>
              </a:solidFill>
              <a:latin typeface="Garamond" charset="0"/>
              <a:ea typeface="Garamond" charset="0"/>
              <a:cs typeface="Garamond" charset="0"/>
            </a:endParaRPr>
          </a:p>
        </p:txBody>
      </p:sp>
    </p:spTree>
    <p:extLst>
      <p:ext uri="{BB962C8B-B14F-4D97-AF65-F5344CB8AC3E}">
        <p14:creationId xmlns:p14="http://schemas.microsoft.com/office/powerpoint/2010/main" val="471313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LATERAL MOVE</a:t>
            </a:r>
            <a:endParaRPr lang="en-US" sz="2400" dirty="0">
              <a:latin typeface="Garamond" panose="02020404030301010803" pitchFamily="18" charset="0"/>
            </a:endParaRPr>
          </a:p>
        </p:txBody>
      </p:sp>
      <p:pic>
        <p:nvPicPr>
          <p:cNvPr id="13" name="Picture 12" descr="Graphical user interface, text&#10;&#10;Description automatically generated">
            <a:extLst>
              <a:ext uri="{FF2B5EF4-FFF2-40B4-BE49-F238E27FC236}">
                <a16:creationId xmlns:a16="http://schemas.microsoft.com/office/drawing/2014/main" id="{FF2CC1F9-77AF-4AB6-9093-A97321589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493" y="2792186"/>
            <a:ext cx="3345013" cy="39546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9167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lstStyle/>
          <a:p>
            <a:r>
              <a:rPr lang="en-US" sz="3600" dirty="0">
                <a:solidFill>
                  <a:srgbClr val="E12F29"/>
                </a:solidFill>
                <a:latin typeface="Garamond" panose="02020404030301010803" pitchFamily="18" charset="0"/>
              </a:rPr>
              <a:t>LATERAL MOVE - </a:t>
            </a:r>
            <a:r>
              <a:rPr lang="en-US" sz="3600" dirty="0" err="1">
                <a:solidFill>
                  <a:srgbClr val="E12F29"/>
                </a:solidFill>
                <a:latin typeface="Garamond" panose="02020404030301010803" pitchFamily="18" charset="0"/>
              </a:rPr>
              <a:t>Wannacry</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7" y="2049518"/>
            <a:ext cx="11288208" cy="433223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Widespread in May 2017.</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Ransomware </a:t>
            </a:r>
            <a:r>
              <a:rPr lang="en-US" sz="3200" dirty="0" err="1">
                <a:latin typeface="Garamond"/>
                <a:cs typeface="Garamond"/>
                <a:sym typeface="Garamond" pitchFamily="18" charset="0"/>
              </a:rPr>
              <a:t>cryptoworm</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Spread by port scanning and exploiting the flaw in SMB protocol.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Infected </a:t>
            </a:r>
            <a:r>
              <a:rPr lang="en-US" sz="3200" dirty="0">
                <a:solidFill>
                  <a:srgbClr val="E12F29"/>
                </a:solidFill>
                <a:latin typeface="Garamond"/>
                <a:cs typeface="Garamond"/>
                <a:sym typeface="Garamond" pitchFamily="18" charset="0"/>
              </a:rPr>
              <a:t>&gt; 300.000 </a:t>
            </a:r>
            <a:r>
              <a:rPr lang="en-US" sz="3200" dirty="0">
                <a:latin typeface="Garamond"/>
                <a:cs typeface="Garamond"/>
                <a:sym typeface="Garamond" pitchFamily="18" charset="0"/>
              </a:rPr>
              <a:t>computers worldwide.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Demand </a:t>
            </a:r>
            <a:r>
              <a:rPr lang="en-US" sz="3200" dirty="0">
                <a:solidFill>
                  <a:srgbClr val="E12F29"/>
                </a:solidFill>
                <a:latin typeface="Garamond"/>
                <a:cs typeface="Garamond"/>
                <a:sym typeface="Garamond" pitchFamily="18" charset="0"/>
              </a:rPr>
              <a:t>$300-$600</a:t>
            </a:r>
            <a:r>
              <a:rPr lang="en-US" sz="3200" dirty="0">
                <a:latin typeface="Garamond"/>
                <a:cs typeface="Garamond"/>
                <a:sym typeface="Garamond" pitchFamily="18" charset="0"/>
              </a:rPr>
              <a:t> in bitcoin.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Targeted all versions of windows (</a:t>
            </a:r>
            <a:r>
              <a:rPr lang="en-US" sz="3200" dirty="0">
                <a:solidFill>
                  <a:srgbClr val="E12F29"/>
                </a:solidFill>
                <a:latin typeface="Garamond"/>
                <a:cs typeface="Garamond"/>
                <a:sym typeface="Garamond" pitchFamily="18" charset="0"/>
              </a:rPr>
              <a:t>But most effective on XP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Well known vulnerability. Not a 0-day by a long shot.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06168"/>
            <a:ext cx="4264657" cy="32198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6905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What was it about?</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Was it about money? 300K machines, $300-$600 ransom. Lots of bitcoin, right?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According to @</a:t>
            </a:r>
            <a:r>
              <a:rPr lang="en-US" sz="2800" dirty="0" err="1">
                <a:latin typeface="Garamond"/>
                <a:cs typeface="Garamond"/>
                <a:sym typeface="Garamond" pitchFamily="18" charset="0"/>
              </a:rPr>
              <a:t>actual_ransom</a:t>
            </a:r>
            <a:r>
              <a:rPr lang="en-US" sz="2800" dirty="0">
                <a:latin typeface="Garamond"/>
                <a:cs typeface="Garamond"/>
                <a:sym typeface="Garamond" pitchFamily="18" charset="0"/>
              </a:rPr>
              <a:t> (</a:t>
            </a:r>
            <a:r>
              <a:rPr lang="en-US" sz="2800" dirty="0">
                <a:latin typeface="Garamond"/>
                <a:cs typeface="Garamond"/>
                <a:sym typeface="Garamond" pitchFamily="18" charset="0"/>
                <a:hlinkClick r:id="rId3"/>
              </a:rPr>
              <a:t>https://mobile.twitter.com/actual_ransom/</a:t>
            </a:r>
            <a:r>
              <a:rPr lang="en-US" sz="2800" dirty="0">
                <a:latin typeface="Garamond"/>
                <a:cs typeface="Garamond"/>
                <a:sym typeface="Garamond" pitchFamily="18" charset="0"/>
              </a:rPr>
              <a:t>), the whole campaign yielded ~</a:t>
            </a:r>
            <a:r>
              <a:rPr lang="en-US" sz="2800" b="1" dirty="0">
                <a:latin typeface="Garamond"/>
                <a:cs typeface="Garamond"/>
                <a:sym typeface="Garamond" pitchFamily="18" charset="0"/>
              </a:rPr>
              <a:t>52BTC</a:t>
            </a:r>
            <a:r>
              <a:rPr lang="en-US" sz="2800" dirty="0">
                <a:latin typeface="Garamond"/>
                <a:cs typeface="Garamond"/>
                <a:sym typeface="Garamond" pitchFamily="18" charset="0"/>
              </a:rPr>
              <a:t> (~$131.000 at the time).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documented cases where the group claiming responsibility (“The Shadow Brokers”) let people off without paying.</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people think this was about money? </a:t>
            </a:r>
            <a:r>
              <a:rPr lang="en-US" sz="3200" dirty="0">
                <a:solidFill>
                  <a:srgbClr val="FF0000"/>
                </a:solidFill>
                <a:latin typeface="Garamond"/>
                <a:cs typeface="Garamond"/>
                <a:sym typeface="Garamond" pitchFamily="18" charset="0"/>
              </a:rPr>
              <a:t>Yes.</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they later think the campaign was half-baked and full of holes? </a:t>
            </a:r>
            <a:r>
              <a:rPr lang="en-US" sz="3200" dirty="0">
                <a:solidFill>
                  <a:srgbClr val="FF0000"/>
                </a:solidFill>
                <a:latin typeface="Garamond"/>
                <a:cs typeface="Garamond"/>
                <a:sym typeface="Garamond" pitchFamily="18" charset="0"/>
              </a:rPr>
              <a:t>Yes.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 quickly discovered kill switch.</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way to differentiate payees.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Decryption keys leaked.</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5836" y="106168"/>
            <a:ext cx="2498202" cy="18861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2089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586706" y="1367844"/>
            <a:ext cx="11288208" cy="600075"/>
          </a:xfrm>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Was it flawed, and about financial gain?</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Not a big financial gain.</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And yet, the general consensus: </a:t>
            </a:r>
            <a:r>
              <a:rPr lang="en-US" sz="2800" b="1" dirty="0">
                <a:latin typeface="Garamond"/>
                <a:cs typeface="Garamond"/>
                <a:sym typeface="Garamond" pitchFamily="18" charset="0"/>
              </a:rPr>
              <a:t>it was about money, but badly run</a:t>
            </a:r>
            <a:r>
              <a:rPr lang="en-US" sz="28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 one blames the state actors.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then,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appears.</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but the ransomware part is even more of a joke – the BTC address is wrong,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WannaCry is a prototype for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 it always destroys your data, regardless of payment.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0230" y="106168"/>
            <a:ext cx="2083807" cy="1573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9680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normAutofit/>
          </a:bodyPr>
          <a:lstStyle/>
          <a:p>
            <a:r>
              <a:rPr lang="en-US" sz="3600" dirty="0" err="1">
                <a:solidFill>
                  <a:srgbClr val="E12F29"/>
                </a:solidFill>
                <a:latin typeface="Garamond" panose="02020404030301010803" pitchFamily="18" charset="0"/>
              </a:rPr>
              <a:t>notPetya</a:t>
            </a:r>
            <a:r>
              <a:rPr lang="en-US" sz="3600" dirty="0">
                <a:solidFill>
                  <a:srgbClr val="E12F29"/>
                </a:solidFill>
                <a:latin typeface="Garamond" panose="02020404030301010803" pitchFamily="18" charset="0"/>
              </a:rPr>
              <a:t>, an even bigger mess?</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to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but the ransomware part is even more of a joke – the BTC address is wrong. </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 (throws away the decryption key).</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is a prototype for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7" name="Picture 6" descr="A screenshot of a social media post&#10;&#10;Description generated with very high confidence">
            <a:extLst>
              <a:ext uri="{FF2B5EF4-FFF2-40B4-BE49-F238E27FC236}">
                <a16:creationId xmlns:a16="http://schemas.microsoft.com/office/drawing/2014/main" id="{C85B6934-6A46-456F-8463-229F3E480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036" y="106168"/>
            <a:ext cx="2791957" cy="20697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4881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967919"/>
            <a:ext cx="7635094" cy="431878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3300"/>
              </a:buClr>
              <a:buFont typeface="Wingdings" panose="05000000000000000000" pitchFamily="2" charset="2"/>
              <a:buChar char="§"/>
            </a:pPr>
            <a:r>
              <a:rPr lang="en-US" sz="2400" dirty="0">
                <a:latin typeface="Garamond" panose="02020404030301010803" pitchFamily="18" charset="0"/>
              </a:rPr>
              <a:t>Is there a connection between </a:t>
            </a:r>
            <a:r>
              <a:rPr lang="en-US" sz="2400" dirty="0" err="1">
                <a:latin typeface="Garamond" panose="02020404030301010803" pitchFamily="18" charset="0"/>
              </a:rPr>
              <a:t>notPetya</a:t>
            </a:r>
            <a:r>
              <a:rPr lang="en-US" sz="2400" dirty="0">
                <a:latin typeface="Garamond" panose="02020404030301010803" pitchFamily="18" charset="0"/>
              </a:rPr>
              <a:t> and WannaCry?</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a:t>
            </a:r>
            <a:r>
              <a:rPr lang="en-US" sz="2400" i="1" dirty="0" err="1">
                <a:latin typeface="Garamond" panose="02020404030301010803" pitchFamily="18" charset="0"/>
              </a:rPr>
              <a:t>notPetya</a:t>
            </a:r>
            <a:r>
              <a:rPr lang="en-US" sz="2400" dirty="0">
                <a:latin typeface="Garamond" panose="02020404030301010803" pitchFamily="18" charset="0"/>
              </a:rPr>
              <a:t> has no kill switch as WannaCry did! They are different!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both WannaCry and </a:t>
            </a:r>
            <a:r>
              <a:rPr lang="en-US" sz="2400" dirty="0" err="1">
                <a:latin typeface="Garamond" panose="02020404030301010803" pitchFamily="18" charset="0"/>
              </a:rPr>
              <a:t>notPetya</a:t>
            </a:r>
            <a:r>
              <a:rPr lang="en-US" sz="2400" dirty="0">
                <a:latin typeface="Garamond" panose="02020404030301010803" pitchFamily="18" charset="0"/>
              </a:rPr>
              <a:t> were horrible at extracting money. WannaCry had no way of detecting who paid for which machine. And </a:t>
            </a:r>
            <a:r>
              <a:rPr lang="en-US" sz="2400" dirty="0" err="1">
                <a:latin typeface="Garamond" panose="02020404030301010803" pitchFamily="18" charset="0"/>
              </a:rPr>
              <a:t>notPetya</a:t>
            </a:r>
            <a:r>
              <a:rPr lang="en-US" sz="2400" dirty="0">
                <a:latin typeface="Garamond" panose="02020404030301010803" pitchFamily="18" charset="0"/>
              </a:rPr>
              <a:t> was even worse </a:t>
            </a:r>
            <a:r>
              <a:rPr lang="mr-IN" sz="2400" dirty="0">
                <a:latin typeface="Garamond" panose="02020404030301010803" pitchFamily="18" charset="0"/>
              </a:rPr>
              <a:t>–</a:t>
            </a:r>
            <a:r>
              <a:rPr lang="en-US" sz="2400" dirty="0">
                <a:latin typeface="Garamond" panose="02020404030301010803" pitchFamily="18" charset="0"/>
              </a:rPr>
              <a:t> they did not keep the decryption keys, and the bitcoin address was wrong. Clearly incompetence. Right?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how did the hackers then get any money out of this?</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OK, so your conspiracy theory is that Russia is behind this? This is clearly false, they got attacked too!</a:t>
            </a:r>
          </a:p>
        </p:txBody>
      </p:sp>
      <p:sp>
        <p:nvSpPr>
          <p:cNvPr id="8" name="01 connection answer">
            <a:extLst>
              <a:ext uri="{FF2B5EF4-FFF2-40B4-BE49-F238E27FC236}">
                <a16:creationId xmlns:a16="http://schemas.microsoft.com/office/drawing/2014/main" id="{C1926E6A-8653-4C85-8C1B-C514800BC24E}"/>
              </a:ext>
            </a:extLst>
          </p:cNvPr>
          <p:cNvSpPr txBox="1">
            <a:spLocks/>
          </p:cNvSpPr>
          <p:nvPr/>
        </p:nvSpPr>
        <p:spPr>
          <a:xfrm>
            <a:off x="7753449" y="2018906"/>
            <a:ext cx="4358834" cy="168043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They use the same exploit. Only now, the world is protected against it. Well, most of the world. Except Ukraine, for example, where they frequently use non-patched software, because it is pirated.</a:t>
            </a:r>
          </a:p>
        </p:txBody>
      </p:sp>
      <p:sp>
        <p:nvSpPr>
          <p:cNvPr id="9" name="02 incompetent answer">
            <a:extLst>
              <a:ext uri="{FF2B5EF4-FFF2-40B4-BE49-F238E27FC236}">
                <a16:creationId xmlns:a16="http://schemas.microsoft.com/office/drawing/2014/main" id="{7513689C-5C1B-4AF9-A736-3E87013C2A7B}"/>
              </a:ext>
            </a:extLst>
          </p:cNvPr>
          <p:cNvSpPr txBox="1">
            <a:spLocks/>
          </p:cNvSpPr>
          <p:nvPr/>
        </p:nvSpPr>
        <p:spPr>
          <a:xfrm>
            <a:off x="7955280" y="2491122"/>
            <a:ext cx="4148980" cy="241850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Yes, because when you want to test malware, you want to be able to stop it infecting your machines. Once Microsoft has issued a patch, then only pirated software is vulnerable. And Microsoft has protected you.</a:t>
            </a:r>
          </a:p>
        </p:txBody>
      </p:sp>
      <p:sp>
        <p:nvSpPr>
          <p:cNvPr id="10" name="03 proof of concept answer">
            <a:extLst>
              <a:ext uri="{FF2B5EF4-FFF2-40B4-BE49-F238E27FC236}">
                <a16:creationId xmlns:a16="http://schemas.microsoft.com/office/drawing/2014/main" id="{E53BCB0A-7E07-4C2A-84D9-A30684CA9567}"/>
              </a:ext>
            </a:extLst>
          </p:cNvPr>
          <p:cNvSpPr txBox="1">
            <a:spLocks/>
          </p:cNvSpPr>
          <p:nvPr/>
        </p:nvSpPr>
        <p:spPr>
          <a:xfrm>
            <a:off x="8011552" y="3322752"/>
            <a:ext cx="4297680" cy="2712286"/>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True, except if the plan was never to gain funds in the first place, only to destroy the data and hobble infrastructure. In that case </a:t>
            </a:r>
            <a:r>
              <a:rPr lang="en-US" sz="2400" dirty="0" err="1">
                <a:solidFill>
                  <a:srgbClr val="FF0000"/>
                </a:solidFill>
                <a:latin typeface="Garamond" panose="02020404030301010803" pitchFamily="18" charset="0"/>
              </a:rPr>
              <a:t>WannaCry</a:t>
            </a:r>
            <a:r>
              <a:rPr lang="en-US" sz="2400" dirty="0">
                <a:solidFill>
                  <a:srgbClr val="FF0000"/>
                </a:solidFill>
                <a:latin typeface="Garamond" panose="02020404030301010803" pitchFamily="18" charset="0"/>
              </a:rPr>
              <a:t> was a proof of concept and </a:t>
            </a:r>
            <a:r>
              <a:rPr lang="en-US" sz="2400" dirty="0" err="1">
                <a:solidFill>
                  <a:srgbClr val="FF0000"/>
                </a:solidFill>
                <a:latin typeface="Garamond" panose="02020404030301010803" pitchFamily="18" charset="0"/>
              </a:rPr>
              <a:t>notPetya</a:t>
            </a:r>
            <a:r>
              <a:rPr lang="en-US" sz="2400" dirty="0">
                <a:solidFill>
                  <a:srgbClr val="FF0000"/>
                </a:solidFill>
                <a:latin typeface="Garamond" panose="02020404030301010803" pitchFamily="18" charset="0"/>
              </a:rPr>
              <a:t> the real thing.</a:t>
            </a:r>
          </a:p>
        </p:txBody>
      </p:sp>
      <p:sp>
        <p:nvSpPr>
          <p:cNvPr id="11" name="04 Paid answer">
            <a:extLst>
              <a:ext uri="{FF2B5EF4-FFF2-40B4-BE49-F238E27FC236}">
                <a16:creationId xmlns:a16="http://schemas.microsoft.com/office/drawing/2014/main" id="{2A25D36E-E5EB-471F-B84C-A46AED81408D}"/>
              </a:ext>
            </a:extLst>
          </p:cNvPr>
          <p:cNvSpPr txBox="1">
            <a:spLocks/>
          </p:cNvSpPr>
          <p:nvPr/>
        </p:nvSpPr>
        <p:spPr>
          <a:xfrm>
            <a:off x="7955280" y="5293732"/>
            <a:ext cx="3580228" cy="43592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 Russians paid them.</a:t>
            </a:r>
            <a:endParaRPr lang="en-US" sz="2400" dirty="0">
              <a:latin typeface="Garamond" panose="02020404030301010803" pitchFamily="18" charset="0"/>
            </a:endParaRPr>
          </a:p>
        </p:txBody>
      </p:sp>
      <p:sp>
        <p:nvSpPr>
          <p:cNvPr id="12" name="05 Russians also attacked">
            <a:extLst>
              <a:ext uri="{FF2B5EF4-FFF2-40B4-BE49-F238E27FC236}">
                <a16:creationId xmlns:a16="http://schemas.microsoft.com/office/drawing/2014/main" id="{F51FC0BB-1F30-4621-93EF-2F3C50DC7034}"/>
              </a:ext>
            </a:extLst>
          </p:cNvPr>
          <p:cNvSpPr txBox="1">
            <a:spLocks/>
          </p:cNvSpPr>
          <p:nvPr/>
        </p:nvSpPr>
        <p:spPr>
          <a:xfrm>
            <a:off x="8099291" y="1472676"/>
            <a:ext cx="4092709" cy="531230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200" dirty="0">
                <a:solidFill>
                  <a:srgbClr val="FF0000"/>
                </a:solidFill>
                <a:latin typeface="Garamond" panose="02020404030301010803" pitchFamily="18" charset="0"/>
              </a:rPr>
              <a:t>They reported attacks, yes, to some oil companies. It is unclear what was actually attacked in Russia. Ukraine was however brought to its knees. So, in comparison… </a:t>
            </a:r>
          </a:p>
          <a:p>
            <a:pPr marL="0" indent="-114282">
              <a:buNone/>
            </a:pPr>
            <a:r>
              <a:rPr lang="en-US" sz="2200" dirty="0">
                <a:solidFill>
                  <a:srgbClr val="FF0000"/>
                </a:solidFill>
                <a:latin typeface="Garamond" panose="02020404030301010803" pitchFamily="18" charset="0"/>
              </a:rPr>
              <a:t>There is no proof of this, but if I was the attacker, I would make sure that some of my non-critical infrastructure was hit too. Then I could claim I was a victim, and  complain about the over-reach of the NSA at the same time. If I was even smarter I would attack my people who are getting too big for their shoes (like oil/gas tycoons) and then blame the NSA.</a:t>
            </a:r>
          </a:p>
        </p:txBody>
      </p:sp>
    </p:spTree>
    <p:extLst>
      <p:ext uri="{BB962C8B-B14F-4D97-AF65-F5344CB8AC3E}">
        <p14:creationId xmlns:p14="http://schemas.microsoft.com/office/powerpoint/2010/main" val="1825818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P spid="11"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END of LATERAL MOVE</a:t>
            </a:r>
            <a:endParaRPr lang="en-US" sz="2400" dirty="0">
              <a:latin typeface="Garamond" panose="02020404030301010803" pitchFamily="18" charset="0"/>
            </a:endParaRPr>
          </a:p>
        </p:txBody>
      </p:sp>
      <p:pic>
        <p:nvPicPr>
          <p:cNvPr id="5" name="Picture 4" descr="Text&#10;&#10;Description automatically generated">
            <a:extLst>
              <a:ext uri="{FF2B5EF4-FFF2-40B4-BE49-F238E27FC236}">
                <a16:creationId xmlns:a16="http://schemas.microsoft.com/office/drawing/2014/main" id="{ADA4A083-F6A0-4267-AC6A-5EE383A84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958" y="3089537"/>
            <a:ext cx="6180364" cy="3244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4408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Terminology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17</a:t>
            </a:fld>
            <a:endParaRPr lang="sl-SI"/>
          </a:p>
        </p:txBody>
      </p:sp>
    </p:spTree>
    <p:extLst>
      <p:ext uri="{BB962C8B-B14F-4D97-AF65-F5344CB8AC3E}">
        <p14:creationId xmlns:p14="http://schemas.microsoft.com/office/powerpoint/2010/main" val="15201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actor names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generalized names do we use in threat modelling?</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Alice, Bob, Carol, Craig (generic),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Eve (eavesdropper)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Mallory (malicious attacker),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Trudy (intruder)…</a:t>
            </a:r>
          </a:p>
          <a:p>
            <a:pPr>
              <a:spcBef>
                <a:spcPts val="536"/>
              </a:spcBef>
              <a:buClr>
                <a:srgbClr val="FF0000"/>
              </a:buClr>
              <a:buSzPct val="70000"/>
              <a:buFont typeface="Wingdings" panose="05000000000000000000" pitchFamily="2" charset="2"/>
              <a:buChar char="§"/>
              <a:defRPr/>
            </a:pPr>
            <a:endParaRPr lang="en-US"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close up of text on a black background&#10;&#10;Description generated with very high confidence">
            <a:extLst>
              <a:ext uri="{FF2B5EF4-FFF2-40B4-BE49-F238E27FC236}">
                <a16:creationId xmlns:a16="http://schemas.microsoft.com/office/drawing/2014/main" id="{DE121882-A75F-432D-90C8-D8E4376B7693}"/>
              </a:ext>
            </a:extLst>
          </p:cNvPr>
          <p:cNvPicPr>
            <a:picLocks noChangeAspect="1"/>
          </p:cNvPicPr>
          <p:nvPr/>
        </p:nvPicPr>
        <p:blipFill>
          <a:blip r:embed="rId3"/>
          <a:stretch>
            <a:fillRect/>
          </a:stretch>
        </p:blipFill>
        <p:spPr>
          <a:xfrm>
            <a:off x="8586892" y="1402773"/>
            <a:ext cx="3529934" cy="4821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1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SIGINT?</a:t>
            </a:r>
          </a:p>
          <a:p>
            <a:pPr lvl="1">
              <a:spcBef>
                <a:spcPts val="536"/>
              </a:spcBef>
              <a:buClr>
                <a:srgbClr val="FF0000"/>
              </a:buClr>
              <a:buSzPct val="70000"/>
              <a:buFont typeface="Wingdings" panose="05000000000000000000" pitchFamily="2" charset="2"/>
              <a:buChar char="§"/>
              <a:defRPr/>
            </a:pPr>
            <a:r>
              <a:rPr lang="en-US" sz="2800" dirty="0" err="1">
                <a:latin typeface="Garamond"/>
                <a:cs typeface="Garamond"/>
                <a:sym typeface="Garamond" pitchFamily="18" charset="0"/>
              </a:rPr>
              <a:t>SIGnals</a:t>
            </a:r>
            <a:r>
              <a:rPr lang="en-US" sz="2800" dirty="0">
                <a:latin typeface="Garamond"/>
                <a:cs typeface="Garamond"/>
                <a:sym typeface="Garamond" pitchFamily="18" charset="0"/>
              </a:rPr>
              <a:t>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interception of Signals.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COMmunications</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analysis of communication between people (emails, phone, face 2 face, forums,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ELINT.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ELectronic</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the analysis of electronic signals not used in communication directly (protocols, metadata in various contexts,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endParaRPr lang="sl-SI" sz="24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745805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607808" y="1379632"/>
            <a:ext cx="11362519" cy="600075"/>
          </a:xfrm>
        </p:spPr>
        <p:txBody>
          <a:bodyPr>
            <a:normAutofit/>
          </a:bodyPr>
          <a:lstStyle/>
          <a:p>
            <a:r>
              <a:rPr lang="en-US" sz="3600" dirty="0">
                <a:solidFill>
                  <a:srgbClr val="E12F29"/>
                </a:solidFill>
                <a:latin typeface="Garamond" panose="02020404030301010803" pitchFamily="18" charset="0"/>
              </a:rPr>
              <a:t>Outline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383458" y="1979707"/>
            <a:ext cx="7682925" cy="4473370"/>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Who am I and why am I messing with your morning</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State of play, currently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Terminology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Examples</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Discussion</a:t>
            </a: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marL="0" indent="0" algn="r">
              <a:spcBef>
                <a:spcPts val="536"/>
              </a:spcBef>
              <a:buClr>
                <a:srgbClr val="FF0000"/>
              </a:buClr>
              <a:buSzPct val="70000"/>
              <a:buNone/>
              <a:defRPr/>
            </a:pPr>
            <a:endParaRPr lang="en-US" dirty="0">
              <a:latin typeface="Garamond"/>
              <a:cs typeface="Garamond"/>
              <a:sym typeface="Garamond" pitchFamily="18" charset="0"/>
            </a:endParaRPr>
          </a:p>
          <a:p>
            <a:pPr marL="0" indent="0" algn="r">
              <a:spcBef>
                <a:spcPts val="536"/>
              </a:spcBef>
              <a:buClr>
                <a:srgbClr val="FF0000"/>
              </a:buClr>
              <a:buSzPct val="70000"/>
              <a:buNone/>
              <a:defRPr/>
            </a:pPr>
            <a:r>
              <a:rPr lang="en-US" i="1" dirty="0">
                <a:latin typeface="Garamond"/>
                <a:cs typeface="Garamond"/>
                <a:sym typeface="Garamond" pitchFamily="18" charset="0"/>
              </a:rPr>
              <a:t>duration: ~1.5 - 2h</a:t>
            </a:r>
          </a:p>
        </p:txBody>
      </p:sp>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a:xfrm>
            <a:off x="11483331" y="6381756"/>
            <a:ext cx="559781" cy="365125"/>
          </a:xfrm>
        </p:spPr>
        <p:txBody>
          <a:bodyPr/>
          <a:lstStyle/>
          <a:p>
            <a:pPr algn="ctr"/>
            <a:fld id="{96766CA0-481E-4A77-99EC-C64FAE6E300B}" type="slidenum">
              <a:rPr lang="sl-SI" sz="2000" smtClean="0">
                <a:solidFill>
                  <a:schemeClr val="bg1"/>
                </a:solidFill>
                <a:latin typeface="Garamond" panose="02020404030301010803" pitchFamily="18" charset="0"/>
              </a:rPr>
              <a:pPr algn="ctr"/>
              <a:t>2</a:t>
            </a:fld>
            <a:endParaRPr lang="sl-SI" sz="2000" dirty="0">
              <a:solidFill>
                <a:schemeClr val="bg1"/>
              </a:solidFill>
              <a:latin typeface="Garamond" panose="02020404030301010803" pitchFamily="18" charset="0"/>
            </a:endParaRPr>
          </a:p>
        </p:txBody>
      </p:sp>
      <p:pic>
        <p:nvPicPr>
          <p:cNvPr id="4" name="Picture 3" descr="Graphical user interface, application&#10;&#10;Description automatically generated">
            <a:extLst>
              <a:ext uri="{FF2B5EF4-FFF2-40B4-BE49-F238E27FC236}">
                <a16:creationId xmlns:a16="http://schemas.microsoft.com/office/drawing/2014/main" id="{97546A58-DD91-42B4-97A8-2AE8A719C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383" y="1170039"/>
            <a:ext cx="4105951" cy="5073445"/>
          </a:xfrm>
          <a:prstGeom prst="rect">
            <a:avLst/>
          </a:prstGeom>
        </p:spPr>
      </p:pic>
    </p:spTree>
    <p:extLst>
      <p:ext uri="{BB962C8B-B14F-4D97-AF65-F5344CB8AC3E}">
        <p14:creationId xmlns:p14="http://schemas.microsoft.com/office/powerpoint/2010/main" val="21687265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 signals continued…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fontScale="92500" lnSpcReduction="10000"/>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HUMan</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information gathered from interpersonal contact and provided by human sources.</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IMagery</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analysis of pictures – photographs, satellite imagery etc.</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MASINT. What does it mean?</a:t>
            </a:r>
          </a:p>
          <a:p>
            <a:pPr lvl="2">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Measurement And Signature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detection and analysis of signatures of specific targets (e.g. finding out where a server room is because of an increased power draw, or finding where a secret operation is taking place because of heavy biometric security required to enter a drycleaners </a:t>
            </a:r>
            <a:r>
              <a:rPr lang="en-US" sz="2400" dirty="0">
                <a:latin typeface="Garamond"/>
                <a:cs typeface="Garamond"/>
                <a:sym typeface="Wingdings" panose="05000000000000000000" pitchFamily="2" charset="2"/>
              </a:rPr>
              <a:t></a:t>
            </a:r>
            <a:r>
              <a:rPr lang="en-US" sz="2400" dirty="0">
                <a:latin typeface="Garamond"/>
                <a:cs typeface="Garamond"/>
                <a:sym typeface="Garamond" pitchFamily="18" charset="0"/>
              </a:rPr>
              <a:t>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GEOINT and others. Of course, there is also OSINT!</a:t>
            </a:r>
            <a:endParaRPr lang="sl-SI"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517367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 (OSINT)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OSINT?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Open Source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overt, publicly available sources.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Does the word ‘open’ refer to open-source in this context?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it just means the information is </a:t>
            </a:r>
            <a:r>
              <a:rPr lang="en-US" sz="2800" i="1" dirty="0">
                <a:latin typeface="Garamond"/>
                <a:cs typeface="Garamond"/>
                <a:sym typeface="Garamond" pitchFamily="18" charset="0"/>
              </a:rPr>
              <a:t>open</a:t>
            </a:r>
            <a:r>
              <a:rPr lang="en-US" sz="2800" dirty="0">
                <a:latin typeface="Garamond"/>
                <a:cs typeface="Garamond"/>
                <a:sym typeface="Garamond" pitchFamily="18" charset="0"/>
              </a:rPr>
              <a:t> to everyone to see.</a:t>
            </a: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Six categories: offline media, online, government data, academic publications, commercial data, ‘grey literature’.</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13305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Terminology</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8463"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stole the terminology from NATO.</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Or vice versa? Does not matter. </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Many of the terms are defined in the </a:t>
            </a:r>
            <a:r>
              <a:rPr lang="sl-SI" sz="2800" i="1" dirty="0">
                <a:latin typeface="Garamond"/>
                <a:cs typeface="Garamond"/>
                <a:sym typeface="Garamond" pitchFamily="18" charset="0"/>
              </a:rPr>
              <a:t>NATO Open </a:t>
            </a:r>
            <a:r>
              <a:rPr lang="sl-SI" sz="2800" i="1" dirty="0" err="1">
                <a:latin typeface="Garamond"/>
                <a:cs typeface="Garamond"/>
                <a:sym typeface="Garamond" pitchFamily="18" charset="0"/>
              </a:rPr>
              <a:t>Source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Intelligence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Handbook</a:t>
            </a:r>
            <a:r>
              <a:rPr lang="en-US" sz="2800" i="1" dirty="0">
                <a:latin typeface="Garamond"/>
                <a:cs typeface="Garamond"/>
                <a:sym typeface="Garamond" pitchFamily="18" charset="0"/>
              </a:rPr>
              <a:t> </a:t>
            </a:r>
            <a:r>
              <a:rPr lang="en-US" sz="2800" dirty="0">
                <a:latin typeface="Garamond"/>
                <a:cs typeface="Garamond"/>
                <a:sym typeface="Garamond" pitchFamily="18" charset="0"/>
              </a:rPr>
              <a:t>(now declassified, initially written by my colleague Kieren Lovell).</a:t>
            </a:r>
            <a:endParaRPr lang="sl-SI" sz="2800" dirty="0">
              <a:latin typeface="Garamond"/>
              <a:cs typeface="Garamond"/>
              <a:sym typeface="Garamond" pitchFamily="18" charset="0"/>
            </a:endParaRPr>
          </a:p>
          <a:p>
            <a:pPr lvl="1">
              <a:spcBef>
                <a:spcPts val="536"/>
              </a:spcBef>
              <a:buClr>
                <a:srgbClr val="FF0000"/>
              </a:buClr>
              <a:buSzPct val="70000"/>
              <a:buFont typeface="Wingdings" panose="05000000000000000000" pitchFamily="2" charset="2"/>
              <a:buChar char="§"/>
              <a:defRPr/>
            </a:pPr>
            <a:r>
              <a:rPr lang="en-GB" dirty="0">
                <a:latin typeface="Garamond" panose="02020404030301010803" pitchFamily="18" charset="0"/>
                <a:hlinkClick r:id="rId2"/>
              </a:rPr>
              <a:t>https://goo.gl/3E8ZNR</a:t>
            </a:r>
            <a:r>
              <a:rPr lang="sl-SI" dirty="0">
                <a:latin typeface="Garamond" panose="02020404030301010803" pitchFamily="18" charset="0"/>
              </a:rPr>
              <a:t>  (QR </a:t>
            </a:r>
            <a:r>
              <a:rPr lang="en-US" dirty="0">
                <a:latin typeface="Garamond" panose="02020404030301010803" pitchFamily="18" charset="0"/>
              </a:rPr>
              <a:t>is here -&gt;</a:t>
            </a:r>
            <a:r>
              <a:rPr lang="sl-SI" dirty="0">
                <a:latin typeface="Garamond" panose="02020404030301010803" pitchFamily="18" charset="0"/>
              </a:rPr>
              <a:t>  )</a:t>
            </a:r>
            <a:endParaRPr lang="en-US" dirty="0">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picture containing object&#10;&#10;Description automatically generated">
            <a:extLst>
              <a:ext uri="{FF2B5EF4-FFF2-40B4-BE49-F238E27FC236}">
                <a16:creationId xmlns:a16="http://schemas.microsoft.com/office/drawing/2014/main" id="{D8B1AFE7-4EFF-4FAD-919A-CFD8B5F77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337" y="1385391"/>
            <a:ext cx="3790158" cy="4922468"/>
          </a:xfrm>
          <a:prstGeom prst="rect">
            <a:avLst/>
          </a:prstGeom>
        </p:spPr>
      </p:pic>
    </p:spTree>
    <p:extLst>
      <p:ext uri="{BB962C8B-B14F-4D97-AF65-F5344CB8AC3E}">
        <p14:creationId xmlns:p14="http://schemas.microsoft.com/office/powerpoint/2010/main" val="2084141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1288208" cy="600075"/>
          </a:xfrm>
        </p:spPr>
        <p:txBody>
          <a:bodyPr>
            <a:normAutofit/>
          </a:bodyPr>
          <a:lstStyle/>
          <a:p>
            <a:r>
              <a:rPr lang="en-US" sz="3600" dirty="0">
                <a:solidFill>
                  <a:srgbClr val="E12F29"/>
                </a:solidFill>
                <a:latin typeface="Garamond" panose="02020404030301010803" pitchFamily="18" charset="0"/>
              </a:rPr>
              <a:t>What does NATO say about OSINT (in a Nutshell?)</a:t>
            </a:r>
            <a:endParaRPr lang="sl-SI" sz="3600" dirty="0">
              <a:solidFill>
                <a:srgbClr val="E12F29"/>
              </a:solidFill>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4" y="1846924"/>
            <a:ext cx="8452608"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if anything, too much information to process.</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Information is unreliable.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Operations security (OPSEC) is hard. Which works for you, but also against you.</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still the question of copyright and IP.</a:t>
            </a:r>
          </a:p>
        </p:txBody>
      </p:sp>
      <p:pic>
        <p:nvPicPr>
          <p:cNvPr id="15" name="Picture 14" descr="A person sitting at a table with a computer&#10;&#10;Description automatically generated">
            <a:extLst>
              <a:ext uri="{FF2B5EF4-FFF2-40B4-BE49-F238E27FC236}">
                <a16:creationId xmlns:a16="http://schemas.microsoft.com/office/drawing/2014/main" id="{071F0D09-19D5-40B2-97F7-5457D82FA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575" y="1937210"/>
            <a:ext cx="3387401" cy="3450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2203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1288208" cy="600075"/>
          </a:xfrm>
        </p:spPr>
        <p:txBody>
          <a:bodyPr>
            <a:normAutofit/>
          </a:bodyPr>
          <a:lstStyle/>
          <a:p>
            <a:r>
              <a:rPr lang="en-US" sz="3600" dirty="0">
                <a:solidFill>
                  <a:srgbClr val="E12F29"/>
                </a:solidFill>
                <a:latin typeface="Garamond" panose="02020404030301010803" pitchFamily="18" charset="0"/>
              </a:rPr>
              <a:t>Typical tools used in OSINT</a:t>
            </a:r>
            <a:endParaRPr lang="sl-SI" sz="3600" dirty="0">
              <a:solidFill>
                <a:srgbClr val="E12F29"/>
              </a:solidFill>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3" y="1846924"/>
            <a:ext cx="11288207"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Shodan.io – </a:t>
            </a:r>
            <a:r>
              <a:rPr lang="en-US" sz="3200" dirty="0">
                <a:latin typeface="Garamond"/>
                <a:cs typeface="Garamond"/>
                <a:sym typeface="Garamond" pitchFamily="18" charset="0"/>
              </a:rPr>
              <a:t>this is in the next lecture.</a:t>
            </a:r>
          </a:p>
          <a:p>
            <a:pPr>
              <a:spcBef>
                <a:spcPts val="536"/>
              </a:spcBef>
              <a:buClr>
                <a:srgbClr val="FF0000"/>
              </a:buClr>
              <a:buSzPct val="70000"/>
              <a:buFont typeface="Wingdings" panose="05000000000000000000" pitchFamily="2" charset="2"/>
              <a:buChar char="§"/>
              <a:defRPr/>
            </a:pPr>
            <a:r>
              <a:rPr lang="en-US" sz="3200" i="1" dirty="0" err="1">
                <a:latin typeface="Garamond"/>
                <a:cs typeface="Garamond"/>
                <a:sym typeface="Garamond" pitchFamily="18" charset="0"/>
              </a:rPr>
              <a:t>nmap</a:t>
            </a:r>
            <a:r>
              <a:rPr lang="en-US" sz="3200" i="1" dirty="0">
                <a:latin typeface="Garamond"/>
                <a:cs typeface="Garamond"/>
                <a:sym typeface="Garamond" pitchFamily="18" charset="0"/>
              </a:rPr>
              <a:t> and breach databases – </a:t>
            </a:r>
            <a:r>
              <a:rPr lang="en-US" sz="3200" dirty="0">
                <a:latin typeface="Garamond"/>
                <a:cs typeface="Garamond"/>
                <a:sym typeface="Garamond" pitchFamily="18" charset="0"/>
              </a:rPr>
              <a:t>this was in the previous lecture.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Google hacking – </a:t>
            </a:r>
            <a:r>
              <a:rPr lang="en-US" sz="3200" dirty="0">
                <a:latin typeface="Garamond"/>
                <a:cs typeface="Garamond"/>
                <a:sym typeface="Garamond" pitchFamily="18" charset="0"/>
              </a:rPr>
              <a:t>what is says on the tin. Next slide – more details.</a:t>
            </a:r>
          </a:p>
        </p:txBody>
      </p:sp>
      <p:pic>
        <p:nvPicPr>
          <p:cNvPr id="1026" name="Picture 2" descr="Image result for shodan">
            <a:extLst>
              <a:ext uri="{FF2B5EF4-FFF2-40B4-BE49-F238E27FC236}">
                <a16:creationId xmlns:a16="http://schemas.microsoft.com/office/drawing/2014/main" id="{1A955352-DBA8-42F5-BCE3-F2D57B94E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409" y="3652067"/>
            <a:ext cx="3996383" cy="24283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google hacking">
            <a:extLst>
              <a:ext uri="{FF2B5EF4-FFF2-40B4-BE49-F238E27FC236}">
                <a16:creationId xmlns:a16="http://schemas.microsoft.com/office/drawing/2014/main" id="{7633694F-9700-42CC-BD6D-C6CBA88F8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214" y="3652067"/>
            <a:ext cx="1924050" cy="23812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6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Threat Model</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 </a:t>
            </a:r>
            <a:r>
              <a:rPr lang="en-US" sz="3200" dirty="0">
                <a:solidFill>
                  <a:srgbClr val="E12F29"/>
                </a:solidFill>
                <a:latin typeface="Garamond"/>
                <a:cs typeface="Garamond"/>
                <a:sym typeface="Garamond" pitchFamily="18" charset="0"/>
              </a:rPr>
              <a:t>Threat Model</a:t>
            </a:r>
            <a:r>
              <a:rPr lang="en-US" sz="32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Essentially, an action plan with priorities. What will an attacker do, which vulnerabilities will they attack first, what are they hoping to achieve.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When I asked you in Homework 1, to provide the reasoning for your target choice, I was pushing you to do threat modelling.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We are all constantly threat modelling: how to avoid a long line at the cafeteria, how to drive along a route where there are less traffic delays, etc. We predict a possible threat, assess the severity, take evasive action and proceed with the plan.</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29021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Attack vector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an Attack Vector?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 means by which an attacker gains access to infrastructure.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Could be human based – social engineering, phishing, extortion, …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or mechanical – malware, viruses, 0-day exploits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In practice, which is more successful mechanical or human?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human attack vectors (I’ll give you some examples later).</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36970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51895" y="1993769"/>
            <a:ext cx="7079925"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Attack Vectors are more common (</a:t>
            </a:r>
            <a:r>
              <a:rPr lang="en-US" sz="3200" dirty="0">
                <a:solidFill>
                  <a:srgbClr val="E12F29"/>
                </a:solidFill>
                <a:latin typeface="Garamond"/>
                <a:cs typeface="Garamond"/>
                <a:sym typeface="Garamond" pitchFamily="18" charset="0"/>
              </a:rPr>
              <a:t>Mechanical</a:t>
            </a:r>
            <a:r>
              <a:rPr lang="en-US" sz="3200" dirty="0">
                <a:latin typeface="Garamond"/>
                <a:cs typeface="Garamond"/>
                <a:sym typeface="Garamond" pitchFamily="18" charset="0"/>
              </a:rPr>
              <a:t> or </a:t>
            </a:r>
            <a:r>
              <a:rPr lang="en-US" sz="3200" dirty="0">
                <a:solidFill>
                  <a:srgbClr val="E12F29"/>
                </a:solidFill>
                <a:latin typeface="Garamond"/>
                <a:cs typeface="Garamond"/>
                <a:sym typeface="Garamond" pitchFamily="18" charset="0"/>
              </a:rPr>
              <a:t>Human</a:t>
            </a:r>
            <a:r>
              <a:rPr lang="en-US" sz="3200" dirty="0">
                <a:latin typeface="Garamond"/>
                <a:cs typeface="Garamond"/>
                <a:sym typeface="Garamond" pitchFamily="18" charset="0"/>
              </a:rPr>
              <a:t> based)?</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Mechanical.</a:t>
            </a:r>
          </a:p>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are more effective?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Human based (</a:t>
            </a:r>
            <a:r>
              <a:rPr lang="en-US" sz="2800" i="1" dirty="0">
                <a:latin typeface="Garamond"/>
                <a:cs typeface="Garamond"/>
                <a:sym typeface="Garamond" pitchFamily="18" charset="0"/>
              </a:rPr>
              <a:t>cf. </a:t>
            </a:r>
            <a:r>
              <a:rPr lang="en-US" sz="2800" dirty="0">
                <a:latin typeface="Garamond"/>
                <a:cs typeface="Garamond"/>
                <a:sym typeface="Garamond" pitchFamily="18" charset="0"/>
              </a:rPr>
              <a:t>Cambridge </a:t>
            </a:r>
            <a:r>
              <a:rPr lang="en-US" sz="2800" dirty="0" err="1">
                <a:latin typeface="Garamond"/>
                <a:cs typeface="Garamond"/>
                <a:sym typeface="Garamond" pitchFamily="18" charset="0"/>
              </a:rPr>
              <a:t>netflow</a:t>
            </a:r>
            <a:r>
              <a:rPr lang="en-US" sz="2800" dirty="0">
                <a:latin typeface="Garamond"/>
                <a:cs typeface="Garamond"/>
                <a:sym typeface="Garamond" pitchFamily="18" charset="0"/>
              </a:rPr>
              <a:t> logs).</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3" descr="Graphical user interface, text, application&#10;&#10;Description automatically generated">
            <a:extLst>
              <a:ext uri="{FF2B5EF4-FFF2-40B4-BE49-F238E27FC236}">
                <a16:creationId xmlns:a16="http://schemas.microsoft.com/office/drawing/2014/main" id="{17D2C072-C06A-44B0-A75B-EC4E05E524A1}"/>
              </a:ext>
            </a:extLst>
          </p:cNvPr>
          <p:cNvPicPr>
            <a:picLocks noChangeAspect="1"/>
          </p:cNvPicPr>
          <p:nvPr/>
        </p:nvPicPr>
        <p:blipFill rotWithShape="1">
          <a:blip r:embed="rId3">
            <a:extLst>
              <a:ext uri="{28A0092B-C50C-407E-A947-70E740481C1C}">
                <a14:useLocalDpi xmlns:a14="http://schemas.microsoft.com/office/drawing/2010/main" val="0"/>
              </a:ext>
            </a:extLst>
          </a:blip>
          <a:srcRect t="2597"/>
          <a:stretch/>
        </p:blipFill>
        <p:spPr>
          <a:xfrm>
            <a:off x="8022373" y="1453243"/>
            <a:ext cx="4040464" cy="475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3208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51895" y="2415453"/>
            <a:ext cx="11288209"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are human attack vectors the most frequently abused ones?</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are cheaper to exploit.</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require less technical knowledge.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Attacking people exploits common misconceptions of security personnel.</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Diagram&#10;&#10;Description automatically generated">
            <a:extLst>
              <a:ext uri="{FF2B5EF4-FFF2-40B4-BE49-F238E27FC236}">
                <a16:creationId xmlns:a16="http://schemas.microsoft.com/office/drawing/2014/main" id="{30E96FCD-46DE-4420-AFB4-EE58DA0A8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494" y="193185"/>
            <a:ext cx="4838149" cy="2222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7423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Examples</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29</a:t>
            </a:fld>
            <a:endParaRPr lang="sl-SI"/>
          </a:p>
        </p:txBody>
      </p:sp>
    </p:spTree>
    <p:extLst>
      <p:ext uri="{BB962C8B-B14F-4D97-AF65-F5344CB8AC3E}">
        <p14:creationId xmlns:p14="http://schemas.microsoft.com/office/powerpoint/2010/main" val="347030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607808" y="1379632"/>
            <a:ext cx="11362519" cy="600075"/>
          </a:xfrm>
        </p:spPr>
        <p:txBody>
          <a:bodyPr>
            <a:normAutofit/>
          </a:bodyPr>
          <a:lstStyle/>
          <a:p>
            <a:r>
              <a:rPr lang="en-US" sz="3600" dirty="0">
                <a:solidFill>
                  <a:srgbClr val="E12F29"/>
                </a:solidFill>
                <a:latin typeface="Garamond" panose="02020404030301010803" pitchFamily="18" charset="0"/>
              </a:rPr>
              <a:t>Who am I?</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7" y="2050328"/>
            <a:ext cx="11362520"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doc. dr. David Modic, an economic psychologist.</a:t>
            </a:r>
            <a:endParaRPr lang="en-US" sz="1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Associate professor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and principal investigator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Senior Non-Residential Member King’s College, Cambridge</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Previously: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at the Computer Laboratory, Cambridge University.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Deputy Head CamCERT (social engineering).</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Consultant (NATO, </a:t>
            </a:r>
            <a:r>
              <a:rPr lang="en-US" sz="2000" dirty="0" err="1">
                <a:latin typeface="Garamond"/>
                <a:cs typeface="Garamond"/>
                <a:sym typeface="Garamond" pitchFamily="18" charset="0"/>
              </a:rPr>
              <a:t>Brazillian</a:t>
            </a:r>
            <a:r>
              <a:rPr lang="en-US" sz="2000" dirty="0">
                <a:latin typeface="Garamond"/>
                <a:cs typeface="Garamond"/>
                <a:sym typeface="Garamond" pitchFamily="18" charset="0"/>
              </a:rPr>
              <a:t> Government, Japanese Police, UK Government, MOD Lithuania…)</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a:p>
            <a:pPr marL="0" indent="0">
              <a:spcBef>
                <a:spcPts val="536"/>
              </a:spcBef>
              <a:buClr>
                <a:srgbClr val="FF0000"/>
              </a:buClr>
              <a:buSzPct val="70000"/>
              <a:buNone/>
              <a:defRPr/>
            </a:pPr>
            <a:r>
              <a:rPr lang="en-US" sz="2000" dirty="0">
                <a:latin typeface="Garamond"/>
                <a:cs typeface="Garamond"/>
                <a:sym typeface="Garamond" pitchFamily="18" charset="0"/>
              </a:rPr>
              <a:t>In practice, I deal with security incidents, research which mechanisms work well in social engineering, and what kind of people hackers are. My colleagues and me run hacking exercises, penetration tests, and training courses for companies. </a:t>
            </a:r>
          </a:p>
          <a:p>
            <a:pPr marL="0" indent="0">
              <a:spcBef>
                <a:spcPts val="536"/>
              </a:spcBef>
              <a:buClr>
                <a:srgbClr val="FF0000"/>
              </a:buClr>
              <a:buSzPct val="70000"/>
              <a:buNone/>
              <a:defRPr/>
            </a:pPr>
            <a:r>
              <a:rPr lang="en-US" sz="2000" dirty="0">
                <a:latin typeface="Garamond"/>
                <a:cs typeface="Garamond"/>
                <a:sym typeface="Garamond" pitchFamily="18" charset="0"/>
              </a:rPr>
              <a:t>I teach a PhD module on security at FRI.</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p:txBody>
      </p:sp>
      <p:pic>
        <p:nvPicPr>
          <p:cNvPr id="9" name="Content Placeholder 5" descr="A picture containing sitting, dark, red, driving&#10;&#10;Description automatically generated">
            <a:extLst>
              <a:ext uri="{FF2B5EF4-FFF2-40B4-BE49-F238E27FC236}">
                <a16:creationId xmlns:a16="http://schemas.microsoft.com/office/drawing/2014/main" id="{FA2A4488-F657-48EF-A4AA-EFDF6034B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356" y="170939"/>
            <a:ext cx="3202644" cy="782255"/>
          </a:xfrm>
          <a:prstGeom prst="rect">
            <a:avLst/>
          </a:prstGeom>
        </p:spPr>
      </p:pic>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a:xfrm>
            <a:off x="11483331" y="6381756"/>
            <a:ext cx="559781" cy="365125"/>
          </a:xfrm>
        </p:spPr>
        <p:txBody>
          <a:bodyPr/>
          <a:lstStyle/>
          <a:p>
            <a:pPr algn="ctr"/>
            <a:fld id="{96766CA0-481E-4A77-99EC-C64FAE6E300B}" type="slidenum">
              <a:rPr lang="sl-SI" sz="2000" smtClean="0">
                <a:solidFill>
                  <a:schemeClr val="bg1"/>
                </a:solidFill>
                <a:latin typeface="Garamond" panose="02020404030301010803" pitchFamily="18" charset="0"/>
              </a:rPr>
              <a:pPr algn="ctr"/>
              <a:t>3</a:t>
            </a:fld>
            <a:endParaRPr lang="sl-SI" sz="2000" dirty="0">
              <a:solidFill>
                <a:schemeClr val="bg1"/>
              </a:solidFill>
              <a:latin typeface="Garamond" panose="02020404030301010803" pitchFamily="18" charset="0"/>
            </a:endParaRPr>
          </a:p>
        </p:txBody>
      </p:sp>
      <p:pic>
        <p:nvPicPr>
          <p:cNvPr id="8" name="Picture 7" descr="A drawing of a face&#10;&#10;Description generated with high confidence">
            <a:extLst>
              <a:ext uri="{FF2B5EF4-FFF2-40B4-BE49-F238E27FC236}">
                <a16:creationId xmlns:a16="http://schemas.microsoft.com/office/drawing/2014/main" id="{CA8C9C64-4068-4A91-878B-2B5DE8B063EA}"/>
              </a:ext>
            </a:extLst>
          </p:cNvPr>
          <p:cNvPicPr>
            <a:picLocks noChangeAspect="1"/>
          </p:cNvPicPr>
          <p:nvPr/>
        </p:nvPicPr>
        <p:blipFill>
          <a:blip r:embed="rId3"/>
          <a:stretch>
            <a:fillRect/>
          </a:stretch>
        </p:blipFill>
        <p:spPr>
          <a:xfrm>
            <a:off x="9097982" y="1185181"/>
            <a:ext cx="2945130" cy="3012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značba mesta vsebine 2">
            <a:extLst>
              <a:ext uri="{FF2B5EF4-FFF2-40B4-BE49-F238E27FC236}">
                <a16:creationId xmlns:a16="http://schemas.microsoft.com/office/drawing/2014/main" id="{2B97B0EF-070A-418F-BA56-DF1DD90A39C2}"/>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5654479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1a. PHYSINT EXAMPLE</a:t>
            </a:r>
          </a:p>
        </p:txBody>
      </p:sp>
      <p:sp>
        <p:nvSpPr>
          <p:cNvPr id="5" name="Označba mesta vsebine 2"/>
          <p:cNvSpPr>
            <a:spLocks noGrp="1"/>
          </p:cNvSpPr>
          <p:nvPr>
            <p:ph idx="1"/>
          </p:nvPr>
        </p:nvSpPr>
        <p:spPr>
          <a:xfrm>
            <a:off x="463874" y="1976431"/>
            <a:ext cx="11506453" cy="43314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allowed, under ROE, by all means, scout the macro and micro location.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physical access hurdles?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Can you incite a crisis (like set off fire alarm, </a:t>
            </a:r>
            <a:r>
              <a:rPr lang="en-US" sz="3200" dirty="0" err="1">
                <a:latin typeface="Garamond"/>
                <a:cs typeface="Garamond"/>
                <a:sym typeface="Garamond" pitchFamily="18" charset="0"/>
              </a:rPr>
              <a:t>etc</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Is there a parking lot? Can you access it without being on cameras?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Even if there are CCTV’s, can you have a legitimate reason to be there?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companies physical security arrangements? Are they locked after hours, is there a doorperson, how many are there, when do they switch, is there a smoking area, where is the server room, can people walk in unannounced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Could you leave rubber duckies around?</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397421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1b. PHYSINT example</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 few months ago, I was asked to pen test a company.</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Upon arrival for initial meeting, the person I was meeting was delayed.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They put me in a meeting room and left me to my own devices.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the result.</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38995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key in the door of the meeting room. I made an imprint.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SSID and password were on a whiteboard on the wall.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were ethernet sockets on the wall. Some populated.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smart tv on the wall. It had a powered USB connector.</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Communications room was unlocked.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janitors closet, locked, but with keys in the lock. </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1c. PHYSINT - results</a:t>
            </a:r>
          </a:p>
        </p:txBody>
      </p:sp>
      <p:pic>
        <p:nvPicPr>
          <p:cNvPr id="27" name="Closet_TB" descr="A cluttered room&#10;&#10;Description automatically generated">
            <a:extLst>
              <a:ext uri="{FF2B5EF4-FFF2-40B4-BE49-F238E27FC236}">
                <a16:creationId xmlns:a16="http://schemas.microsoft.com/office/drawing/2014/main" id="{DD6CE42D-6A50-4B08-B2F8-40454C65C39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410879" y="43509"/>
            <a:ext cx="737807" cy="983743"/>
          </a:xfrm>
          <a:prstGeom prst="ellipse">
            <a:avLst/>
          </a:prstGeom>
          <a:ln>
            <a:noFill/>
          </a:ln>
          <a:effectLst>
            <a:softEdge rad="112500"/>
          </a:effectLst>
        </p:spPr>
      </p:pic>
      <p:pic>
        <p:nvPicPr>
          <p:cNvPr id="26" name="TV_TB" descr="A picture containing skiing, snow&#10;&#10;Description automatically generated">
            <a:extLst>
              <a:ext uri="{FF2B5EF4-FFF2-40B4-BE49-F238E27FC236}">
                <a16:creationId xmlns:a16="http://schemas.microsoft.com/office/drawing/2014/main" id="{390738F6-8861-4FB9-884D-8D75520BF954}"/>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695921" y="72497"/>
            <a:ext cx="622772" cy="968757"/>
          </a:xfrm>
          <a:prstGeom prst="ellipse">
            <a:avLst/>
          </a:prstGeom>
          <a:ln>
            <a:noFill/>
          </a:ln>
          <a:effectLst>
            <a:softEdge rad="112500"/>
          </a:effectLst>
        </p:spPr>
      </p:pic>
      <p:pic>
        <p:nvPicPr>
          <p:cNvPr id="24" name="Stekarji_TB" descr="Text&#10;&#10;Description automatically generated">
            <a:extLst>
              <a:ext uri="{FF2B5EF4-FFF2-40B4-BE49-F238E27FC236}">
                <a16:creationId xmlns:a16="http://schemas.microsoft.com/office/drawing/2014/main" id="{D0E9C703-8B60-4006-852C-F758C4860816}"/>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699218" y="54024"/>
            <a:ext cx="1894594" cy="968757"/>
          </a:xfrm>
          <a:prstGeom prst="ellipse">
            <a:avLst/>
          </a:prstGeom>
          <a:ln>
            <a:noFill/>
          </a:ln>
          <a:effectLst>
            <a:softEdge rad="112500"/>
          </a:effectLst>
        </p:spPr>
      </p:pic>
      <p:pic>
        <p:nvPicPr>
          <p:cNvPr id="23" name="SSID_TB" descr="A close up of text on a whiteboard&#10;&#10;Description automatically generated">
            <a:extLst>
              <a:ext uri="{FF2B5EF4-FFF2-40B4-BE49-F238E27FC236}">
                <a16:creationId xmlns:a16="http://schemas.microsoft.com/office/drawing/2014/main" id="{A63589EA-2751-4E35-AB74-193940E49146}"/>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372427" y="34426"/>
            <a:ext cx="1230023" cy="1001910"/>
          </a:xfrm>
          <a:prstGeom prst="ellipse">
            <a:avLst/>
          </a:prstGeom>
          <a:ln>
            <a:noFill/>
          </a:ln>
          <a:effectLst>
            <a:softEdge rad="112500"/>
          </a:effectLst>
        </p:spPr>
      </p:pic>
      <p:pic>
        <p:nvPicPr>
          <p:cNvPr id="25" name="Communications Room_tB" descr="A picture containing indoor, room, photo, sitting&#10;&#10;Description automatically generated">
            <a:extLst>
              <a:ext uri="{FF2B5EF4-FFF2-40B4-BE49-F238E27FC236}">
                <a16:creationId xmlns:a16="http://schemas.microsoft.com/office/drawing/2014/main" id="{8C0D7E14-54AC-48FB-9739-42FEEC3D6FC9}"/>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420803" y="79912"/>
            <a:ext cx="907864" cy="947493"/>
          </a:xfrm>
          <a:prstGeom prst="ellipse">
            <a:avLst/>
          </a:prstGeom>
          <a:ln>
            <a:noFill/>
          </a:ln>
          <a:effectLst>
            <a:softEdge rad="112500"/>
          </a:effectLst>
        </p:spPr>
      </p:pic>
      <p:pic>
        <p:nvPicPr>
          <p:cNvPr id="20" name="vrata_tb" descr="A picture containing indoor, mirror, metal, sitting&#10;&#10;Description automatically generated">
            <a:extLst>
              <a:ext uri="{FF2B5EF4-FFF2-40B4-BE49-F238E27FC236}">
                <a16:creationId xmlns:a16="http://schemas.microsoft.com/office/drawing/2014/main" id="{A440A494-9477-465B-AC57-2FAF31A59E0C}"/>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349608" y="35553"/>
            <a:ext cx="948333" cy="1019256"/>
          </a:xfrm>
          <a:prstGeom prst="ellipse">
            <a:avLst/>
          </a:prstGeom>
          <a:ln>
            <a:noFill/>
          </a:ln>
          <a:effectLst>
            <a:softEdge rad="112500"/>
          </a:effectLst>
        </p:spPr>
      </p:pic>
      <p:pic>
        <p:nvPicPr>
          <p:cNvPr id="8" name="vrata_lg" descr="A picture containing indoor, mirror, metal, sitting&#10;&#10;Description automatically generated">
            <a:extLst>
              <a:ext uri="{FF2B5EF4-FFF2-40B4-BE49-F238E27FC236}">
                <a16:creationId xmlns:a16="http://schemas.microsoft.com/office/drawing/2014/main" id="{0FB9E053-9705-4CFB-A2B1-CA529A7895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1022" y="1145111"/>
            <a:ext cx="4156181" cy="5541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SSID" descr="A close up of text on a whiteboard&#10;&#10;Description automatically generated">
            <a:extLst>
              <a:ext uri="{FF2B5EF4-FFF2-40B4-BE49-F238E27FC236}">
                <a16:creationId xmlns:a16="http://schemas.microsoft.com/office/drawing/2014/main" id="{D40F173C-0198-4ABE-889C-1881BA908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7279" y="1127314"/>
            <a:ext cx="6529057" cy="531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Stekarji" descr="Text&#10;&#10;Description automatically generated">
            <a:extLst>
              <a:ext uri="{FF2B5EF4-FFF2-40B4-BE49-F238E27FC236}">
                <a16:creationId xmlns:a16="http://schemas.microsoft.com/office/drawing/2014/main" id="{9077274C-7D52-4C98-A623-542FF069F9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9271" y="1307175"/>
            <a:ext cx="9072084" cy="4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TV" descr="A picture containing skiing, snow&#10;&#10;Description automatically generated">
            <a:extLst>
              <a:ext uri="{FF2B5EF4-FFF2-40B4-BE49-F238E27FC236}">
                <a16:creationId xmlns:a16="http://schemas.microsoft.com/office/drawing/2014/main" id="{83E90337-7D0B-47F4-847D-EAE295C7B6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4203" y="1134154"/>
            <a:ext cx="3563896" cy="554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loset" descr="A cluttered room&#10;&#10;Description automatically generated">
            <a:extLst>
              <a:ext uri="{FF2B5EF4-FFF2-40B4-BE49-F238E27FC236}">
                <a16:creationId xmlns:a16="http://schemas.microsoft.com/office/drawing/2014/main" id="{A2FCD19F-B57F-48BE-B9FA-CA8F3BD555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2279" y="1102178"/>
            <a:ext cx="4119076"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Communications Room" descr="A picture containing indoor, room, photo, sitting&#10;&#10;Description automatically generated">
            <a:extLst>
              <a:ext uri="{FF2B5EF4-FFF2-40B4-BE49-F238E27FC236}">
                <a16:creationId xmlns:a16="http://schemas.microsoft.com/office/drawing/2014/main" id="{FA1F43AB-B652-42DF-96D2-83E5CC9A56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01181" y="1187368"/>
            <a:ext cx="5262393"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005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2a. OSINT example</a:t>
            </a:r>
          </a:p>
        </p:txBody>
      </p:sp>
      <p:sp>
        <p:nvSpPr>
          <p:cNvPr id="5" name="Označba mesta vsebine 2"/>
          <p:cNvSpPr>
            <a:spLocks noGrp="1"/>
          </p:cNvSpPr>
          <p:nvPr>
            <p:ph idx="1"/>
          </p:nvPr>
        </p:nvSpPr>
        <p:spPr>
          <a:xfrm>
            <a:off x="463874" y="1976431"/>
            <a:ext cx="11506453"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1</a:t>
            </a:r>
            <a:r>
              <a:rPr lang="en-US" sz="3200" dirty="0">
                <a:latin typeface="Garamond"/>
                <a:cs typeface="Garamond"/>
                <a:sym typeface="Garamond" pitchFamily="18" charset="0"/>
              </a:rPr>
              <a:t>: I want to gain access to Microsoft Slovenia financial resources, because I want to syphon funds.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2</a:t>
            </a:r>
            <a:r>
              <a:rPr lang="en-US" sz="3200" dirty="0">
                <a:latin typeface="Garamond"/>
                <a:cs typeface="Garamond"/>
                <a:sym typeface="Garamond" pitchFamily="18" charset="0"/>
              </a:rPr>
              <a:t>: I want to access Microsoft IP to (a) sell it and (b) find loopholes for further exploits.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Attack Vectors</a:t>
            </a:r>
            <a:r>
              <a:rPr lang="en-US" sz="3200" dirty="0">
                <a:latin typeface="Garamond"/>
                <a:cs typeface="Garamond"/>
                <a:sym typeface="Garamond" pitchFamily="18" charset="0"/>
              </a:rPr>
              <a:t>: Mostly human, although I will do passive scanning for the hell of it.</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do I not expect to find any mechanical flaws?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because </a:t>
            </a:r>
            <a:r>
              <a:rPr lang="en-US" sz="2800" dirty="0">
                <a:solidFill>
                  <a:srgbClr val="E12F29"/>
                </a:solidFill>
                <a:latin typeface="Garamond"/>
                <a:cs typeface="Garamond"/>
                <a:sym typeface="Garamond" pitchFamily="18" charset="0"/>
              </a:rPr>
              <a:t>(a) </a:t>
            </a:r>
            <a:r>
              <a:rPr lang="en-US" sz="2800" dirty="0">
                <a:latin typeface="Garamond"/>
                <a:cs typeface="Garamond"/>
                <a:sym typeface="Garamond" pitchFamily="18" charset="0"/>
              </a:rPr>
              <a:t>mechanical security is usually good enough. And </a:t>
            </a:r>
            <a:r>
              <a:rPr lang="en-US" sz="2800" dirty="0">
                <a:solidFill>
                  <a:srgbClr val="E12F29"/>
                </a:solidFill>
                <a:latin typeface="Garamond"/>
                <a:cs typeface="Garamond"/>
                <a:sym typeface="Garamond" pitchFamily="18" charset="0"/>
              </a:rPr>
              <a:t>(b)</a:t>
            </a:r>
            <a:r>
              <a:rPr lang="en-US" sz="2800" dirty="0">
                <a:latin typeface="Garamond"/>
                <a:cs typeface="Garamond"/>
                <a:sym typeface="Garamond" pitchFamily="18" charset="0"/>
              </a:rPr>
              <a:t> it is usually not worth burning 0-days on attacks.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13103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2b. Step 1: intelligence gathering</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shows that Microsoft Slovenia does not have any servers in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That is further confirmed by looking with Shodan extension at the Microsoft Slovenia web page – NOT A SLOVENE IP.</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Placeholder 8">
            <a:extLst>
              <a:ext uri="{FF2B5EF4-FFF2-40B4-BE49-F238E27FC236}">
                <a16:creationId xmlns:a16="http://schemas.microsoft.com/office/drawing/2014/main" id="{45BAF948-A39C-4FCB-AF33-5059A4732104}"/>
              </a:ext>
            </a:extLst>
          </p:cNvPr>
          <p:cNvPicPr>
            <a:picLocks noChangeAspect="1"/>
          </p:cNvPicPr>
          <p:nvPr/>
        </p:nvPicPr>
        <p:blipFill>
          <a:blip r:embed="rId3" cstate="print">
            <a:extLst>
              <a:ext uri="{28A0092B-C50C-407E-A947-70E740481C1C}">
                <a14:useLocalDpi xmlns:a14="http://schemas.microsoft.com/office/drawing/2010/main" val="0"/>
              </a:ext>
            </a:extLst>
          </a:blip>
          <a:srcRect l="6030" r="6030"/>
          <a:stretch>
            <a:fillRect/>
          </a:stretch>
        </p:blipFill>
        <p:spPr>
          <a:xfrm>
            <a:off x="7543460" y="2622950"/>
            <a:ext cx="4455304" cy="3433223"/>
          </a:xfrm>
          <a:prstGeom prst="rect">
            <a:avLst/>
          </a:prstGeom>
          <a:ln>
            <a:noFill/>
          </a:ln>
          <a:effectLst>
            <a:outerShdw blurRad="292100" dist="139700" dir="2700000" algn="tl" rotWithShape="0">
              <a:srgbClr val="333333">
                <a:alpha val="65000"/>
              </a:srgbClr>
            </a:outerShdw>
          </a:effectLst>
        </p:spPr>
      </p:pic>
      <p:pic>
        <p:nvPicPr>
          <p:cNvPr id="7" name="Picture Placeholder 5">
            <a:extLst>
              <a:ext uri="{FF2B5EF4-FFF2-40B4-BE49-F238E27FC236}">
                <a16:creationId xmlns:a16="http://schemas.microsoft.com/office/drawing/2014/main" id="{003ED860-45D9-4C68-A914-7C4089F3D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3998"/>
          <a:stretch/>
        </p:blipFill>
        <p:spPr>
          <a:xfrm>
            <a:off x="7505127" y="472714"/>
            <a:ext cx="4493637" cy="200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59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2c. Step 1: intelligence gathering 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host info shows that the server is nicely obfuscated – located somewhere in the ocean...</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get some fairly useless info from </a:t>
            </a:r>
            <a:r>
              <a:rPr lang="en-US" sz="3200" dirty="0" err="1">
                <a:latin typeface="Garamond"/>
                <a:cs typeface="Garamond"/>
                <a:sym typeface="Garamond" pitchFamily="18" charset="0"/>
              </a:rPr>
              <a:t>urlscan</a:t>
            </a:r>
            <a:r>
              <a:rPr lang="en-US" sz="3200" dirty="0">
                <a:latin typeface="Garamond"/>
                <a:cs typeface="Garamond"/>
                <a:sym typeface="Garamond" pitchFamily="18" charset="0"/>
              </a:rPr>
              <a:t>. I do now know IPv6 is enabled and used by default on the MS servers.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a:extLst>
              <a:ext uri="{FF2B5EF4-FFF2-40B4-BE49-F238E27FC236}">
                <a16:creationId xmlns:a16="http://schemas.microsoft.com/office/drawing/2014/main" id="{52E52E54-6582-423C-92DD-8EFEF3CE8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8031" y="322115"/>
            <a:ext cx="4547984" cy="3106885"/>
          </a:xfrm>
          <a:prstGeom prst="rect">
            <a:avLst/>
          </a:prstGeom>
          <a:ln>
            <a:noFill/>
          </a:ln>
          <a:effectLst>
            <a:outerShdw blurRad="292100" dist="139700" dir="2700000" algn="tl" rotWithShape="0">
              <a:srgbClr val="333333">
                <a:alpha val="65000"/>
              </a:srgbClr>
            </a:outerShdw>
          </a:effectLst>
        </p:spPr>
      </p:pic>
      <p:pic>
        <p:nvPicPr>
          <p:cNvPr id="9" name="Picture Placeholder 8">
            <a:extLst>
              <a:ext uri="{FF2B5EF4-FFF2-40B4-BE49-F238E27FC236}">
                <a16:creationId xmlns:a16="http://schemas.microsoft.com/office/drawing/2014/main" id="{20AF2A02-32DC-44ED-B69B-209A0F532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571" y="3581339"/>
            <a:ext cx="3049446" cy="253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4181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2d. Step 1: intelligence gathering III.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does the breach database say about microsoft.com emails? </a:t>
            </a:r>
          </a:p>
          <a:p>
            <a:pPr lvl="1">
              <a:lnSpc>
                <a:spcPct val="10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Breach DB is a database containing leaked usernames and passwords (currently I access ~1.2 billion pairs)</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 bit more than </a:t>
            </a:r>
            <a:r>
              <a:rPr lang="en-US" sz="3200" dirty="0">
                <a:solidFill>
                  <a:srgbClr val="E12F29"/>
                </a:solidFill>
                <a:latin typeface="Garamond"/>
                <a:cs typeface="Garamond"/>
                <a:sym typeface="Garamond" pitchFamily="18" charset="0"/>
              </a:rPr>
              <a:t>83.000</a:t>
            </a:r>
            <a:r>
              <a:rPr lang="en-US" sz="3200" dirty="0">
                <a:latin typeface="Garamond"/>
                <a:cs typeface="Garamond"/>
                <a:sym typeface="Garamond" pitchFamily="18" charset="0"/>
              </a:rPr>
              <a:t> entries with the domain Microsoft.com in the email address.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7302501" y="2178837"/>
            <a:ext cx="4722310" cy="3371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07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2e. Step 1: intelligence gathering IV.</a:t>
            </a:r>
          </a:p>
        </p:txBody>
      </p:sp>
      <p:sp>
        <p:nvSpPr>
          <p:cNvPr id="5" name="Označba mesta vsebine 2"/>
          <p:cNvSpPr>
            <a:spLocks noGrp="1"/>
          </p:cNvSpPr>
          <p:nvPr>
            <p:ph idx="1"/>
          </p:nvPr>
        </p:nvSpPr>
        <p:spPr>
          <a:xfrm>
            <a:off x="463874" y="1976431"/>
            <a:ext cx="96453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I have no idea if any passwords still work or where.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Trying them out would be </a:t>
            </a:r>
            <a:r>
              <a:rPr lang="en-US" sz="3200" i="1" dirty="0">
                <a:solidFill>
                  <a:srgbClr val="E12F29"/>
                </a:solidFill>
                <a:latin typeface="Garamond"/>
                <a:cs typeface="Garamond"/>
                <a:sym typeface="Garamond" pitchFamily="18" charset="0"/>
              </a:rPr>
              <a:t>illegal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But, according to Panda Security research 67% of people use one password for everything and ~85% use the same password for all e-commerce sites.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So, this is useful in two ways – </a:t>
            </a:r>
            <a:r>
              <a:rPr lang="en-US" sz="3200" b="1" dirty="0">
                <a:solidFill>
                  <a:srgbClr val="E12F29"/>
                </a:solidFill>
                <a:latin typeface="Garamond"/>
                <a:cs typeface="Garamond"/>
                <a:sym typeface="Garamond" pitchFamily="18" charset="0"/>
              </a:rPr>
              <a:t>(a)</a:t>
            </a:r>
            <a:r>
              <a:rPr lang="en-US" sz="3200" dirty="0">
                <a:latin typeface="Garamond"/>
                <a:cs typeface="Garamond"/>
                <a:sym typeface="Garamond" pitchFamily="18" charset="0"/>
              </a:rPr>
              <a:t> I know a bit about how employees construct passwords, and </a:t>
            </a:r>
            <a:r>
              <a:rPr lang="en-US" sz="3200" b="1" dirty="0">
                <a:solidFill>
                  <a:srgbClr val="E12F29"/>
                </a:solidFill>
                <a:latin typeface="Garamond"/>
                <a:cs typeface="Garamond"/>
                <a:sym typeface="Garamond" pitchFamily="18" charset="0"/>
              </a:rPr>
              <a:t>(b)</a:t>
            </a:r>
            <a:r>
              <a:rPr lang="en-US" sz="3200" dirty="0">
                <a:latin typeface="Garamond"/>
                <a:cs typeface="Garamond"/>
                <a:sym typeface="Garamond" pitchFamily="18" charset="0"/>
              </a:rPr>
              <a:t> there is a chance that I could log-in with this password into something valuable.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9542271" y="81158"/>
            <a:ext cx="2444439" cy="174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515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2f. Step 2: OSINT I.</a:t>
            </a:r>
          </a:p>
        </p:txBody>
      </p:sp>
      <p:sp>
        <p:nvSpPr>
          <p:cNvPr id="5" name="Označba mesta vsebine 2"/>
          <p:cNvSpPr>
            <a:spLocks noGrp="1"/>
          </p:cNvSpPr>
          <p:nvPr>
            <p:ph idx="1"/>
          </p:nvPr>
        </p:nvSpPr>
        <p:spPr>
          <a:xfrm>
            <a:off x="463875" y="1976431"/>
            <a:ext cx="8603926" cy="4331428"/>
          </a:xfrm>
        </p:spPr>
        <p:txBody>
          <a:bodyPr>
            <a:normAutofit fontScale="925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CEO of MS.SI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 Her email address is apparently </a:t>
            </a:r>
            <a:r>
              <a:rPr lang="en-US" sz="3200" u="sng" dirty="0">
                <a:solidFill>
                  <a:srgbClr val="E12F29"/>
                </a:solidFill>
                <a:latin typeface="Garamond"/>
                <a:cs typeface="Garamond"/>
                <a:sym typeface="Garamond" pitchFamily="18" charset="0"/>
              </a:rPr>
              <a:t>barbara.domicelj@microsoft.si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quite probably not her work account password. If it is, I despair. Eight characters, first uppercase, last is a  number… Brute-force time is measured in seconds.</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5">
            <a:extLst>
              <a:ext uri="{FF2B5EF4-FFF2-40B4-BE49-F238E27FC236}">
                <a16:creationId xmlns:a16="http://schemas.microsoft.com/office/drawing/2014/main" id="{33F74741-30A2-426A-8DE2-2FFB54065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5" r="11108"/>
          <a:stretch/>
        </p:blipFill>
        <p:spPr>
          <a:xfrm>
            <a:off x="8536159" y="403365"/>
            <a:ext cx="3469159" cy="21493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418B73C-F302-4809-A0FE-B6BA7B9AD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57" t="43537" r="9167" b="43700"/>
          <a:stretch/>
        </p:blipFill>
        <p:spPr>
          <a:xfrm>
            <a:off x="7840828" y="3333065"/>
            <a:ext cx="4262272" cy="379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34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2g. Step 2: OSINT II.</a:t>
            </a:r>
          </a:p>
        </p:txBody>
      </p:sp>
      <p:sp>
        <p:nvSpPr>
          <p:cNvPr id="5" name="Označba mesta vsebine 2"/>
          <p:cNvSpPr>
            <a:spLocks noGrp="1"/>
          </p:cNvSpPr>
          <p:nvPr>
            <p:ph idx="1"/>
          </p:nvPr>
        </p:nvSpPr>
        <p:spPr>
          <a:xfrm>
            <a:off x="362275" y="1976431"/>
            <a:ext cx="8172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apparently an education solutions specialist at Microsoft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has a Facebook page, though). We find he is from </a:t>
            </a:r>
            <a:r>
              <a:rPr lang="en-US" sz="3200" dirty="0" err="1">
                <a:latin typeface="Garamond"/>
                <a:cs typeface="Garamond"/>
                <a:sym typeface="Garamond" pitchFamily="18" charset="0"/>
              </a:rPr>
              <a:t>Brežice</a:t>
            </a:r>
            <a:r>
              <a:rPr lang="en-US" sz="3200" dirty="0">
                <a:latin typeface="Garamond"/>
                <a:cs typeface="Garamond"/>
                <a:sym typeface="Garamond" pitchFamily="18" charset="0"/>
              </a:rPr>
              <a:t>, but currently lives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for a </a:t>
            </a:r>
            <a:r>
              <a:rPr lang="en-US" sz="3200" dirty="0" err="1">
                <a:latin typeface="Garamond"/>
                <a:cs typeface="Garamond"/>
                <a:sym typeface="Garamond" pitchFamily="18" charset="0"/>
              </a:rPr>
              <a:t>gmail</a:t>
            </a:r>
            <a:r>
              <a:rPr lang="en-US" sz="3200" dirty="0">
                <a:latin typeface="Garamond"/>
                <a:cs typeface="Garamond"/>
                <a:sym typeface="Garamond" pitchFamily="18" charset="0"/>
              </a:rPr>
              <a:t> account.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9" name="Picture 8">
            <a:extLst>
              <a:ext uri="{FF2B5EF4-FFF2-40B4-BE49-F238E27FC236}">
                <a16:creationId xmlns:a16="http://schemas.microsoft.com/office/drawing/2014/main" id="{A4A527C2-4DAA-4D4F-9C49-591FC6DD1D44}"/>
              </a:ext>
            </a:extLst>
          </p:cNvPr>
          <p:cNvPicPr>
            <a:picLocks noChangeAspect="1"/>
          </p:cNvPicPr>
          <p:nvPr/>
        </p:nvPicPr>
        <p:blipFill rotWithShape="1">
          <a:blip r:embed="rId3">
            <a:extLst>
              <a:ext uri="{28A0092B-C50C-407E-A947-70E740481C1C}">
                <a14:useLocalDpi xmlns:a14="http://schemas.microsoft.com/office/drawing/2010/main" val="0"/>
              </a:ext>
            </a:extLst>
          </a:blip>
          <a:srcRect l="13278" t="26461" r="32624" b="18063"/>
          <a:stretch/>
        </p:blipFill>
        <p:spPr>
          <a:xfrm>
            <a:off x="8534400" y="42850"/>
            <a:ext cx="3490748" cy="211530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EF54F61-91D1-44FF-849D-458862BB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19" t="5243" r="27724" b="5464"/>
          <a:stretch/>
        </p:blipFill>
        <p:spPr>
          <a:xfrm>
            <a:off x="8983609" y="2542961"/>
            <a:ext cx="2575074" cy="269282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C496F13-C568-435E-AF58-3938BD2D9D5B}"/>
              </a:ext>
            </a:extLst>
          </p:cNvPr>
          <p:cNvPicPr>
            <a:picLocks noChangeAspect="1"/>
          </p:cNvPicPr>
          <p:nvPr/>
        </p:nvPicPr>
        <p:blipFill rotWithShape="1">
          <a:blip r:embed="rId5">
            <a:extLst>
              <a:ext uri="{28A0092B-C50C-407E-A947-70E740481C1C}">
                <a14:useLocalDpi xmlns:a14="http://schemas.microsoft.com/office/drawing/2010/main" val="0"/>
              </a:ext>
            </a:extLst>
          </a:blip>
          <a:srcRect l="11197" t="44523" r="12140" b="44143"/>
          <a:stretch/>
        </p:blipFill>
        <p:spPr>
          <a:xfrm>
            <a:off x="6544163" y="5603496"/>
            <a:ext cx="5351852" cy="44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1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State of play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a:t>
            </a:fld>
            <a:endParaRPr lang="sl-SI"/>
          </a:p>
        </p:txBody>
      </p:sp>
    </p:spTree>
    <p:extLst>
      <p:ext uri="{BB962C8B-B14F-4D97-AF65-F5344CB8AC3E}">
        <p14:creationId xmlns:p14="http://schemas.microsoft.com/office/powerpoint/2010/main" val="317762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2h. Step 2: OSINT III.</a:t>
            </a:r>
          </a:p>
        </p:txBody>
      </p:sp>
      <p:sp>
        <p:nvSpPr>
          <p:cNvPr id="5" name="Označba mesta vsebine 2"/>
          <p:cNvSpPr>
            <a:spLocks noGrp="1"/>
          </p:cNvSpPr>
          <p:nvPr>
            <p:ph idx="1"/>
          </p:nvPr>
        </p:nvSpPr>
        <p:spPr>
          <a:xfrm>
            <a:off x="362275" y="1976431"/>
            <a:ext cx="7537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married to </a:t>
            </a: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(August 9th 2015). They have two children, one born 8.5.2016, the other in 2018.</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Zofič’s</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maiden name is Traven.</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has a hairdressing salon in Ljubljana, registered in her maiden name.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2" name="Picture 11">
            <a:extLst>
              <a:ext uri="{FF2B5EF4-FFF2-40B4-BE49-F238E27FC236}">
                <a16:creationId xmlns:a16="http://schemas.microsoft.com/office/drawing/2014/main" id="{FA4CAE69-4323-4973-ABA5-5BA76341C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19" t="9227" b="10713"/>
          <a:stretch/>
        </p:blipFill>
        <p:spPr>
          <a:xfrm>
            <a:off x="7441628" y="429420"/>
            <a:ext cx="4550151" cy="20787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925377C-250C-40C6-8D33-90D2AC2FE9FD}"/>
              </a:ext>
            </a:extLst>
          </p:cNvPr>
          <p:cNvPicPr>
            <a:picLocks noChangeAspect="1"/>
          </p:cNvPicPr>
          <p:nvPr/>
        </p:nvPicPr>
        <p:blipFill rotWithShape="1">
          <a:blip r:embed="rId4">
            <a:extLst>
              <a:ext uri="{28A0092B-C50C-407E-A947-70E740481C1C}">
                <a14:useLocalDpi xmlns:a14="http://schemas.microsoft.com/office/drawing/2010/main" val="0"/>
              </a:ext>
            </a:extLst>
          </a:blip>
          <a:srcRect l="29401" t="28095" r="29598" b="30440"/>
          <a:stretch/>
        </p:blipFill>
        <p:spPr>
          <a:xfrm>
            <a:off x="7971178" y="2586044"/>
            <a:ext cx="3221754" cy="172691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965EBA7-5B0E-489B-B03C-8E6B48EEB127}"/>
              </a:ext>
            </a:extLst>
          </p:cNvPr>
          <p:cNvPicPr>
            <a:picLocks noChangeAspect="1"/>
          </p:cNvPicPr>
          <p:nvPr/>
        </p:nvPicPr>
        <p:blipFill rotWithShape="1">
          <a:blip r:embed="rId5">
            <a:extLst>
              <a:ext uri="{28A0092B-C50C-407E-A947-70E740481C1C}">
                <a14:useLocalDpi xmlns:a14="http://schemas.microsoft.com/office/drawing/2010/main" val="0"/>
              </a:ext>
            </a:extLst>
          </a:blip>
          <a:srcRect l="26941" t="30642" r="27021" b="30673"/>
          <a:stretch/>
        </p:blipFill>
        <p:spPr>
          <a:xfrm>
            <a:off x="7544735" y="4455816"/>
            <a:ext cx="4158570" cy="185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3883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2i. Step 2: OSINT IV.</a:t>
            </a:r>
          </a:p>
        </p:txBody>
      </p:sp>
      <p:sp>
        <p:nvSpPr>
          <p:cNvPr id="5" name="Označba mesta vsebine 2"/>
          <p:cNvSpPr>
            <a:spLocks noGrp="1"/>
          </p:cNvSpPr>
          <p:nvPr>
            <p:ph idx="1"/>
          </p:nvPr>
        </p:nvSpPr>
        <p:spPr>
          <a:xfrm>
            <a:off x="362275" y="1976431"/>
            <a:ext cx="721936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Salon </a:t>
            </a:r>
            <a:r>
              <a:rPr lang="en-US" sz="3200" dirty="0" err="1">
                <a:solidFill>
                  <a:srgbClr val="E12F29"/>
                </a:solidFill>
                <a:latin typeface="Garamond"/>
                <a:cs typeface="Garamond"/>
                <a:sym typeface="Garamond" pitchFamily="18" charset="0"/>
              </a:rPr>
              <a:t>Janchy</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webpage yields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work/contact details.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gives potentially exploitable info.</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 password attached to the Salon’s email in breach db.</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9" name="Picture 18">
            <a:extLst>
              <a:ext uri="{FF2B5EF4-FFF2-40B4-BE49-F238E27FC236}">
                <a16:creationId xmlns:a16="http://schemas.microsoft.com/office/drawing/2014/main" id="{63BB1A5E-4DA5-43E0-94C6-81F3F4BE3303}"/>
              </a:ext>
            </a:extLst>
          </p:cNvPr>
          <p:cNvPicPr>
            <a:picLocks noChangeAspect="1"/>
          </p:cNvPicPr>
          <p:nvPr/>
        </p:nvPicPr>
        <p:blipFill rotWithShape="1">
          <a:blip r:embed="rId3">
            <a:extLst>
              <a:ext uri="{28A0092B-C50C-407E-A947-70E740481C1C}">
                <a14:useLocalDpi xmlns:a14="http://schemas.microsoft.com/office/drawing/2010/main" val="0"/>
              </a:ext>
            </a:extLst>
          </a:blip>
          <a:srcRect l="25067" t="8780" r="21835" b="25584"/>
          <a:stretch/>
        </p:blipFill>
        <p:spPr>
          <a:xfrm>
            <a:off x="8277891" y="141711"/>
            <a:ext cx="3933379" cy="257699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1F6AF186-F834-43CA-8EBE-60321FC87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72" t="20930" r="9331" b="18382"/>
          <a:stretch/>
        </p:blipFill>
        <p:spPr>
          <a:xfrm>
            <a:off x="4312016" y="4647656"/>
            <a:ext cx="3567965" cy="1500290"/>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8367E495-958B-4877-B0E7-383B5CBB04B1}"/>
              </a:ext>
            </a:extLst>
          </p:cNvPr>
          <p:cNvGrpSpPr/>
          <p:nvPr/>
        </p:nvGrpSpPr>
        <p:grpSpPr>
          <a:xfrm>
            <a:off x="7770014" y="2730357"/>
            <a:ext cx="4303801" cy="2659576"/>
            <a:chOff x="12149138" y="6190324"/>
            <a:chExt cx="11853863" cy="6500809"/>
          </a:xfrm>
        </p:grpSpPr>
        <p:sp>
          <p:nvSpPr>
            <p:cNvPr id="22" name="TextBox 9">
              <a:extLst>
                <a:ext uri="{FF2B5EF4-FFF2-40B4-BE49-F238E27FC236}">
                  <a16:creationId xmlns:a16="http://schemas.microsoft.com/office/drawing/2014/main" id="{D1C3DFE4-1D04-4D9F-9C67-2DA6AEF4F02E}"/>
                </a:ext>
              </a:extLst>
            </p:cNvPr>
            <p:cNvSpPr txBox="1">
              <a:spLocks noChangeArrowheads="1"/>
            </p:cNvSpPr>
            <p:nvPr/>
          </p:nvSpPr>
          <p:spPr bwMode="auto">
            <a:xfrm>
              <a:off x="12274903" y="6190324"/>
              <a:ext cx="11499497" cy="75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1219031" rtl="0" eaLnBrk="1" latinLnBrk="0" hangingPunct="1">
                <a:defRPr sz="2363" kern="1200">
                  <a:solidFill>
                    <a:schemeClr val="tx1"/>
                  </a:solidFill>
                  <a:latin typeface="+mn-lt"/>
                  <a:ea typeface="+mn-ea"/>
                  <a:cs typeface="+mn-cs"/>
                </a:defRPr>
              </a:lvl1pPr>
              <a:lvl2pPr marL="609516" algn="l" defTabSz="1219031" rtl="0" eaLnBrk="1" latinLnBrk="0" hangingPunct="1">
                <a:defRPr sz="2363" kern="1200">
                  <a:solidFill>
                    <a:schemeClr val="tx1"/>
                  </a:solidFill>
                  <a:latin typeface="+mn-lt"/>
                  <a:ea typeface="+mn-ea"/>
                  <a:cs typeface="+mn-cs"/>
                </a:defRPr>
              </a:lvl2pPr>
              <a:lvl3pPr marL="1219031" algn="l" defTabSz="1219031" rtl="0" eaLnBrk="1" latinLnBrk="0" hangingPunct="1">
                <a:defRPr sz="2363" kern="1200">
                  <a:solidFill>
                    <a:schemeClr val="tx1"/>
                  </a:solidFill>
                  <a:latin typeface="+mn-lt"/>
                  <a:ea typeface="+mn-ea"/>
                  <a:cs typeface="+mn-cs"/>
                </a:defRPr>
              </a:lvl3pPr>
              <a:lvl4pPr marL="1828547" algn="l" defTabSz="1219031" rtl="0" eaLnBrk="1" latinLnBrk="0" hangingPunct="1">
                <a:defRPr sz="2363" kern="1200">
                  <a:solidFill>
                    <a:schemeClr val="tx1"/>
                  </a:solidFill>
                  <a:latin typeface="+mn-lt"/>
                  <a:ea typeface="+mn-ea"/>
                  <a:cs typeface="+mn-cs"/>
                </a:defRPr>
              </a:lvl4pPr>
              <a:lvl5pPr marL="2438062" algn="l" defTabSz="1219031" rtl="0" eaLnBrk="1" latinLnBrk="0" hangingPunct="1">
                <a:defRPr sz="2363" kern="1200">
                  <a:solidFill>
                    <a:schemeClr val="tx1"/>
                  </a:solidFill>
                  <a:latin typeface="+mn-lt"/>
                  <a:ea typeface="+mn-ea"/>
                  <a:cs typeface="+mn-cs"/>
                </a:defRPr>
              </a:lvl5pPr>
              <a:lvl6pPr marL="3047579" algn="l" defTabSz="1219031" rtl="0" eaLnBrk="1" latinLnBrk="0" hangingPunct="1">
                <a:defRPr sz="2363" kern="1200">
                  <a:solidFill>
                    <a:schemeClr val="tx1"/>
                  </a:solidFill>
                  <a:latin typeface="+mn-lt"/>
                  <a:ea typeface="+mn-ea"/>
                  <a:cs typeface="+mn-cs"/>
                </a:defRPr>
              </a:lvl6pPr>
              <a:lvl7pPr marL="3657094" algn="l" defTabSz="1219031" rtl="0" eaLnBrk="1" latinLnBrk="0" hangingPunct="1">
                <a:defRPr sz="2363" kern="1200">
                  <a:solidFill>
                    <a:schemeClr val="tx1"/>
                  </a:solidFill>
                  <a:latin typeface="+mn-lt"/>
                  <a:ea typeface="+mn-ea"/>
                  <a:cs typeface="+mn-cs"/>
                </a:defRPr>
              </a:lvl7pPr>
              <a:lvl8pPr marL="4266610" algn="l" defTabSz="1219031" rtl="0" eaLnBrk="1" latinLnBrk="0" hangingPunct="1">
                <a:defRPr sz="2363" kern="1200">
                  <a:solidFill>
                    <a:schemeClr val="tx1"/>
                  </a:solidFill>
                  <a:latin typeface="+mn-lt"/>
                  <a:ea typeface="+mn-ea"/>
                  <a:cs typeface="+mn-cs"/>
                </a:defRPr>
              </a:lvl8pPr>
              <a:lvl9pPr marL="4876125" algn="l" defTabSz="1219031" rtl="0" eaLnBrk="1" latinLnBrk="0" hangingPunct="1">
                <a:defRPr sz="2363" kern="1200">
                  <a:solidFill>
                    <a:schemeClr val="tx1"/>
                  </a:solidFill>
                  <a:latin typeface="+mn-lt"/>
                  <a:ea typeface="+mn-ea"/>
                  <a:cs typeface="+mn-cs"/>
                </a:defRPr>
              </a:lvl9pPr>
            </a:lstStyle>
            <a:p>
              <a:pPr eaLnBrk="1" hangingPunct="1">
                <a:lnSpc>
                  <a:spcPct val="150000"/>
                </a:lnSpc>
              </a:pPr>
              <a:endParaRPr lang="en" altLang="sr-Latn-RS" sz="1268" dirty="0">
                <a:solidFill>
                  <a:srgbClr val="6C6D70"/>
                </a:solidFill>
                <a:latin typeface="Helvetica" pitchFamily="2" charset="0"/>
                <a:ea typeface="Montserrat Light"/>
                <a:cs typeface="Montserrat Light"/>
              </a:endParaRPr>
            </a:p>
          </p:txBody>
        </p:sp>
        <p:pic>
          <p:nvPicPr>
            <p:cNvPr id="23" name="Picture 22">
              <a:extLst>
                <a:ext uri="{FF2B5EF4-FFF2-40B4-BE49-F238E27FC236}">
                  <a16:creationId xmlns:a16="http://schemas.microsoft.com/office/drawing/2014/main" id="{4889ED98-8459-4F9E-B5D7-839D91903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907" t="9442" r="23622" b="9884"/>
            <a:stretch/>
          </p:blipFill>
          <p:spPr>
            <a:xfrm>
              <a:off x="12149138" y="6939355"/>
              <a:ext cx="5849586" cy="476677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D224BED3-5AF2-4118-B4F7-EA4672F00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00" t="22067" r="7927"/>
            <a:stretch/>
          </p:blipFill>
          <p:spPr>
            <a:xfrm>
              <a:off x="15773401" y="8392213"/>
              <a:ext cx="8229600" cy="429892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40493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SUMMARY.</a:t>
            </a:r>
          </a:p>
        </p:txBody>
      </p:sp>
      <p:sp>
        <p:nvSpPr>
          <p:cNvPr id="5" name="Označba mesta vsebine 2"/>
          <p:cNvSpPr>
            <a:spLocks noGrp="1"/>
          </p:cNvSpPr>
          <p:nvPr>
            <p:ph idx="1"/>
          </p:nvPr>
        </p:nvSpPr>
        <p:spPr>
          <a:xfrm>
            <a:off x="362274" y="1976431"/>
            <a:ext cx="11664625"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OSINT on </a:t>
            </a: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tells us that his wife has a hairdressing salon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Shodan tells us that her website is located on Weebly in </a:t>
            </a:r>
            <a:r>
              <a:rPr lang="en-US" sz="3200" u="sng" dirty="0">
                <a:latin typeface="Garamond"/>
                <a:cs typeface="Garamond"/>
                <a:sym typeface="Garamond" pitchFamily="18" charset="0"/>
              </a:rPr>
              <a:t>United States</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You can sign up for an appointment over a web form.</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The personal data of EU citizens (names, email addresses, phone number…) is being stored on U.S. servers.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Weebly fudges about this – their page says a lot about how they are going to ensure compliance but not yet. They advise you to put a notice on the web page about collecting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no notice on janchy.si.</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a </a:t>
            </a:r>
            <a:r>
              <a:rPr lang="en-US" sz="3200" dirty="0">
                <a:solidFill>
                  <a:srgbClr val="E12F29"/>
                </a:solidFill>
                <a:latin typeface="Garamond"/>
                <a:cs typeface="Garamond"/>
                <a:sym typeface="Garamond" pitchFamily="18" charset="0"/>
              </a:rPr>
              <a:t>GDPR breach</a:t>
            </a:r>
            <a:r>
              <a:rPr lang="en-US" sz="3200" dirty="0">
                <a:latin typeface="Garamond"/>
                <a:cs typeface="Garamond"/>
                <a:sym typeface="Garamond" pitchFamily="18" charset="0"/>
              </a:rPr>
              <a:t>, making the owners personally responsible (up to 10 years in jail), and the business liable at 4% of their annual budget.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89621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(PHYSICAL ACCESS)</a:t>
            </a:r>
          </a:p>
        </p:txBody>
      </p:sp>
      <p:sp>
        <p:nvSpPr>
          <p:cNvPr id="5" name="Označba mesta vsebine 2"/>
          <p:cNvSpPr>
            <a:spLocks noGrp="1"/>
          </p:cNvSpPr>
          <p:nvPr>
            <p:ph idx="1"/>
          </p:nvPr>
        </p:nvSpPr>
        <p:spPr>
          <a:xfrm>
            <a:off x="362274" y="1976431"/>
            <a:ext cx="116646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Gain physical access to salon </a:t>
            </a:r>
            <a:r>
              <a:rPr lang="en-US" sz="3200" dirty="0" err="1">
                <a:latin typeface="Garamond"/>
                <a:cs typeface="Garamond"/>
                <a:sym typeface="Garamond" pitchFamily="18" charset="0"/>
              </a:rPr>
              <a:t>Janchy</a:t>
            </a:r>
            <a:r>
              <a:rPr lang="en-US" sz="3200" dirty="0">
                <a:latin typeface="Garamond"/>
                <a:cs typeface="Garamond"/>
                <a:sym typeface="Garamond" pitchFamily="18" charset="0"/>
              </a:rPr>
              <a:t>. Find an opportunity to insert a rubber ducky / malware package / keylogger into the system.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One way to go about it would be to simply get a hair cutting appointment.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Get to the salon and say that you have a number of photos of what you wanted to look like on this here USB key. </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Another solution would be to send phishing links in the comments section of the ”making an appointment” web form.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overall goal would be to gain access to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Mailbox.</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915066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(SOC ENG – petty cash)</a:t>
            </a:r>
          </a:p>
        </p:txBody>
      </p:sp>
      <p:sp>
        <p:nvSpPr>
          <p:cNvPr id="5" name="Označba mesta vsebine 2"/>
          <p:cNvSpPr>
            <a:spLocks noGrp="1"/>
          </p:cNvSpPr>
          <p:nvPr>
            <p:ph idx="1"/>
          </p:nvPr>
        </p:nvSpPr>
        <p:spPr>
          <a:xfrm>
            <a:off x="362274" y="2044700"/>
            <a:ext cx="11664625" cy="4263158"/>
          </a:xfrm>
        </p:spPr>
        <p:txBody>
          <a:bodyPr>
            <a:normAutofit fontScale="6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(we have her mail and business address) receives an email from the “</a:t>
            </a:r>
            <a:r>
              <a:rPr lang="en-US" sz="3200" dirty="0">
                <a:solidFill>
                  <a:srgbClr val="E12F29"/>
                </a:solidFill>
                <a:latin typeface="Garamond"/>
                <a:cs typeface="Garamond"/>
                <a:sym typeface="Garamond" pitchFamily="18" charset="0"/>
              </a:rPr>
              <a:t>information commissioners office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a:t>
            </a:r>
            <a:r>
              <a:rPr lang="en-US" sz="3200" dirty="0">
                <a:solidFill>
                  <a:srgbClr val="E12F29"/>
                </a:solidFill>
                <a:latin typeface="Garamond"/>
                <a:cs typeface="Garamond"/>
                <a:sym typeface="Garamond" pitchFamily="18" charset="0"/>
              </a:rPr>
              <a:t>Andrej </a:t>
            </a:r>
            <a:r>
              <a:rPr lang="en-US" sz="3200" dirty="0" err="1">
                <a:solidFill>
                  <a:srgbClr val="E12F29"/>
                </a:solidFill>
                <a:latin typeface="Garamond"/>
                <a:cs typeface="Garamond"/>
                <a:sym typeface="Garamond" pitchFamily="18" charset="0"/>
              </a:rPr>
              <a:t>Tomšič</a:t>
            </a:r>
            <a:r>
              <a:rPr lang="en-US" sz="3200" dirty="0">
                <a:latin typeface="Garamond"/>
                <a:cs typeface="Garamond"/>
                <a:sym typeface="Garamond" pitchFamily="18" charset="0"/>
              </a:rPr>
              <a:t>” (an actual ICO deputy), tells her the ICO is about to start an investigation into the GDPR breach and outlines the reasons.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is told that she should immediately provide a privacy notice on her page and pay a fine, before she gets into real trouble.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fine is </a:t>
            </a:r>
            <a:r>
              <a:rPr lang="en-US" sz="3200" dirty="0">
                <a:solidFill>
                  <a:srgbClr val="E12F29"/>
                </a:solidFill>
                <a:latin typeface="Garamond"/>
                <a:cs typeface="Garamond"/>
                <a:sym typeface="Garamond" pitchFamily="18" charset="0"/>
              </a:rPr>
              <a:t>500 EUR</a:t>
            </a:r>
            <a:r>
              <a:rPr lang="en-US" sz="3200" dirty="0">
                <a:latin typeface="Garamond"/>
                <a:cs typeface="Garamond"/>
                <a:sym typeface="Garamond" pitchFamily="18" charset="0"/>
              </a:rPr>
              <a:t>. It is not worth contesting this as any lawyer would charge more.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link to a “form” one needs to fill out. Drive by malware.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install a specific extension that “checks a webpage for GDPR compliance”. It is actually an RDP trojan / keylogger.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pay the fine (the bank account is an online banking service, the money instantly transferred to Russia or China).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0139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idx="1"/>
          </p:nvPr>
        </p:nvSpPr>
        <p:spPr>
          <a:xfrm>
            <a:off x="362274" y="2044700"/>
            <a:ext cx="11664625" cy="426315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(we have her mail and business address) receives an email from an unknown source.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Janja is told how much she is on the hook for (jail time, large fines, etc. All true, by the way) if the ICO is notified.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she has a choice. Either </a:t>
            </a:r>
            <a:r>
              <a:rPr lang="en-US" sz="3200" i="1" dirty="0">
                <a:latin typeface="Garamond"/>
                <a:cs typeface="Garamond"/>
                <a:sym typeface="Garamond" pitchFamily="18" charset="0"/>
              </a:rPr>
              <a:t>do nothing and get ruined</a:t>
            </a:r>
            <a:r>
              <a:rPr lang="en-US" sz="3200" dirty="0">
                <a:latin typeface="Garamond"/>
                <a:cs typeface="Garamond"/>
                <a:sym typeface="Garamond" pitchFamily="18" charset="0"/>
              </a:rPr>
              <a:t>, OR </a:t>
            </a:r>
            <a:r>
              <a:rPr lang="en-US" sz="3200" i="1" dirty="0">
                <a:latin typeface="Garamond"/>
                <a:cs typeface="Garamond"/>
                <a:sym typeface="Garamond" pitchFamily="18" charset="0"/>
              </a:rPr>
              <a:t>send a phishing email to her husband, Oliver</a:t>
            </a:r>
            <a:r>
              <a:rPr lang="en-US" sz="3200" dirty="0">
                <a:latin typeface="Garamond"/>
                <a:cs typeface="Garamond"/>
                <a:sym typeface="Garamond" pitchFamily="18" charset="0"/>
              </a:rPr>
              <a:t>. If she tells anyone or Oliver doesn’t open the email, the ICO gets notified about the breach.</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payload, something like: </a:t>
            </a:r>
            <a:r>
              <a:rPr lang="en-US" sz="3200" dirty="0" err="1">
                <a:solidFill>
                  <a:srgbClr val="E12F29"/>
                </a:solidFill>
                <a:latin typeface="Garamond"/>
                <a:cs typeface="Garamond"/>
                <a:sym typeface="Garamond" pitchFamily="18" charset="0"/>
              </a:rPr>
              <a:t>emotet</a:t>
            </a:r>
            <a:r>
              <a:rPr lang="en-US" sz="3200" dirty="0">
                <a:latin typeface="Garamond"/>
                <a:cs typeface="Garamond"/>
                <a:sym typeface="Garamond" pitchFamily="18" charset="0"/>
              </a:rPr>
              <a:t>, formerly banking malware that analyses the targets inbox, learns their writing style and phishes on.</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538927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idx="1"/>
          </p:nvPr>
        </p:nvSpPr>
        <p:spPr>
          <a:xfrm>
            <a:off x="362274" y="2044700"/>
            <a:ext cx="11664625" cy="426315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previous steps we get access to someone’s inbox. Either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or Oliver’s.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look at the emails, writing style, upcoming events, ongoing conversations…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interim goal is Oliver. The final destination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Depending on the information from step 2, we construct a phishing email that is mostly true (actual dates, correct names, documents that should actually require Barbara’s approval…), but contains malware.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Oliver never, ever, writes to Barbara, we look through Oliver’s mailbox and find someone who connects Oliver and Barbara. We exploit them.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always ways to circumvent mechanical protection!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58936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25" y="1155950"/>
            <a:ext cx="3381375" cy="3381375"/>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3a.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890575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err="1">
                <a:latin typeface="Garamond"/>
                <a:cs typeface="Garamond"/>
                <a:sym typeface="Garamond" pitchFamily="18" charset="0"/>
              </a:rPr>
              <a:t>MiSafes</a:t>
            </a:r>
            <a:r>
              <a:rPr lang="en-GB" sz="3200" dirty="0">
                <a:latin typeface="Garamond"/>
                <a:cs typeface="Garamond"/>
                <a:sym typeface="Garamond" pitchFamily="18" charset="0"/>
              </a:rPr>
              <a:t> “smart” watch for children</a:t>
            </a:r>
            <a:r>
              <a:rPr lang="sl-SI" sz="3200" dirty="0">
                <a:latin typeface="Garamond"/>
                <a:cs typeface="Garamond"/>
                <a:sym typeface="Garamond" pitchFamily="18" charset="0"/>
              </a:rPr>
              <a:t>. </a:t>
            </a:r>
            <a:r>
              <a:rPr lang="en-GB" sz="3200" dirty="0">
                <a:latin typeface="Garamond"/>
                <a:cs typeface="Garamond"/>
                <a:sym typeface="Garamond" pitchFamily="18" charset="0"/>
              </a:rPr>
              <a:t>Has a GPS and Bluetooth. Prevents calls from strangers, notifies parents when the child leaves a protected area (like school).</a:t>
            </a: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Product with best intentions in mind. But a total </a:t>
            </a:r>
            <a:r>
              <a:rPr lang="en-GB" sz="3200" i="1" dirty="0" err="1">
                <a:latin typeface="Garamond"/>
                <a:cs typeface="Garamond"/>
                <a:sym typeface="Garamond" pitchFamily="18" charset="0"/>
              </a:rPr>
              <a:t>omnishables</a:t>
            </a:r>
            <a:r>
              <a:rPr lang="en-GB" sz="3200" dirty="0">
                <a:latin typeface="Garamond"/>
                <a:cs typeface="Garamond"/>
                <a:sym typeface="Garamond" pitchFamily="18" charset="0"/>
              </a:rPr>
              <a:t> of implementation.</a:t>
            </a:r>
            <a:r>
              <a:rPr lang="sl-SI" sz="3200" dirty="0">
                <a:latin typeface="Garamond"/>
                <a:cs typeface="Garamond"/>
                <a:sym typeface="Garamond" pitchFamily="18" charset="0"/>
              </a:rPr>
              <a:t> </a:t>
            </a:r>
            <a:endParaRPr lang="en-GB"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a:t>
            </a:r>
            <a:r>
              <a:rPr lang="sl-SI" sz="3200" dirty="0">
                <a:latin typeface="Garamond"/>
                <a:cs typeface="Garamond"/>
                <a:sym typeface="Garamond" pitchFamily="18" charset="0"/>
              </a:rPr>
              <a:t>: </a:t>
            </a:r>
            <a:r>
              <a:rPr lang="en-GB" sz="3200" dirty="0">
                <a:latin typeface="Garamond"/>
                <a:cs typeface="Garamond"/>
                <a:sym typeface="Garamond" pitchFamily="18" charset="0"/>
              </a:rPr>
              <a:t>A godsend to paedophiles everywhere. </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651908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539" y="20833"/>
            <a:ext cx="2115461" cy="2115461"/>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3b.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Through the use of a traffic analyser researchers (in Cambridge) find: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Communications are sent unencrypted. </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user records are not sandboxed.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Each user gets a sequential user id number.</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watch reports an id of the user. Unencrypted.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Commands are sent to the watch unencrypted with a prefix of the id.</a:t>
            </a:r>
          </a:p>
          <a:p>
            <a:pPr>
              <a:lnSpc>
                <a:spcPct val="120000"/>
              </a:lnSpc>
              <a:spcBef>
                <a:spcPts val="536"/>
              </a:spcBef>
              <a:buClr>
                <a:srgbClr val="FF0000"/>
              </a:buClr>
              <a:buSzPct val="70000"/>
              <a:buFont typeface="Wingdings" panose="05000000000000000000" pitchFamily="2" charset="2"/>
              <a:buChar char="§"/>
              <a:defRPr/>
            </a:pP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0860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3c.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Researchers create a webapp which superimposes all users of </a:t>
            </a:r>
            <a:r>
              <a:rPr lang="en-GB" sz="2800" dirty="0" err="1">
                <a:solidFill>
                  <a:srgbClr val="E12F29"/>
                </a:solidFill>
                <a:latin typeface="Garamond"/>
                <a:cs typeface="Garamond"/>
                <a:sym typeface="Garamond" pitchFamily="18" charset="0"/>
              </a:rPr>
              <a:t>MiSafes</a:t>
            </a:r>
            <a:r>
              <a:rPr lang="en-GB" sz="2800" dirty="0">
                <a:latin typeface="Garamond"/>
                <a:cs typeface="Garamond"/>
                <a:sym typeface="Garamond" pitchFamily="18" charset="0"/>
              </a:rPr>
              <a:t> on </a:t>
            </a:r>
            <a:r>
              <a:rPr lang="en-GB" sz="2800" b="1" dirty="0">
                <a:solidFill>
                  <a:srgbClr val="E12F29"/>
                </a:solidFill>
                <a:latin typeface="Garamond"/>
                <a:cs typeface="Garamond"/>
                <a:sym typeface="Garamond" pitchFamily="18" charset="0"/>
              </a:rPr>
              <a:t>a local map with names of children and their photos tracking in real time</a:t>
            </a:r>
            <a:r>
              <a:rPr lang="en-GB" sz="2800" dirty="0">
                <a:latin typeface="Garamond"/>
                <a:cs typeface="Garamond"/>
                <a:sym typeface="Garamond" pitchFamily="18" charset="0"/>
              </a:rPr>
              <a:t>. It is like going to a candy store for child abusers. You can pick favourites!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b="1" dirty="0">
                <a:solidFill>
                  <a:srgbClr val="E12F29"/>
                </a:solidFill>
                <a:latin typeface="Garamond"/>
                <a:cs typeface="Garamond"/>
                <a:sym typeface="Garamond" pitchFamily="18" charset="0"/>
              </a:rPr>
              <a:t>turn on the </a:t>
            </a:r>
            <a:r>
              <a:rPr lang="en-GB" sz="2800" b="1" dirty="0" err="1">
                <a:solidFill>
                  <a:srgbClr val="E12F29"/>
                </a:solidFill>
                <a:latin typeface="Garamond"/>
                <a:cs typeface="Garamond"/>
                <a:sym typeface="Garamond" pitchFamily="18" charset="0"/>
              </a:rPr>
              <a:t>MiSafes</a:t>
            </a:r>
            <a:r>
              <a:rPr lang="en-GB" sz="2800" b="1" dirty="0">
                <a:solidFill>
                  <a:srgbClr val="E12F29"/>
                </a:solidFill>
                <a:latin typeface="Garamond"/>
                <a:cs typeface="Garamond"/>
                <a:sym typeface="Garamond" pitchFamily="18" charset="0"/>
              </a:rPr>
              <a:t> mic remotely and record conversations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spoof any phone number to appear as if the call is coming from parents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remotely change the safe zone parameters, so that everywhere else is a safe zone</a:t>
            </a:r>
            <a:r>
              <a:rPr lang="en-GB" sz="2800" dirty="0">
                <a:latin typeface="Garamond"/>
                <a:cs typeface="Garamond"/>
                <a:sym typeface="Garamond" pitchFamily="18" charset="0"/>
              </a:rPr>
              <a:t> (so no notification when child leaves, say, school).</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169358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(the </a:t>
            </a:r>
            <a:r>
              <a:rPr lang="en-US" sz="3600" i="1" dirty="0">
                <a:solidFill>
                  <a:srgbClr val="E12F29"/>
                </a:solidFill>
                <a:latin typeface="Garamond" panose="02020404030301010803" pitchFamily="18" charset="0"/>
              </a:rPr>
              <a:t>‘about’</a:t>
            </a:r>
            <a:r>
              <a:rPr lang="en-US" sz="3600" dirty="0">
                <a:solidFill>
                  <a:srgbClr val="E12F29"/>
                </a:solidFill>
                <a:latin typeface="Garamond" panose="02020404030301010803" pitchFamily="18" charset="0"/>
              </a:rPr>
              <a:t> page)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700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Informational Security </a:t>
            </a:r>
            <a:r>
              <a:rPr lang="en-US" sz="3385" dirty="0">
                <a:latin typeface="Garamond" panose="02020404030301010803" pitchFamily="18" charset="0"/>
              </a:rPr>
              <a:t>- appreciable percentage of 1st World Countries GDP (UK – 1.9 billion over 2017-2019; US – 66 billion in 2018).</a:t>
            </a:r>
          </a:p>
          <a:p>
            <a:pPr>
              <a:lnSpc>
                <a:spcPct val="120000"/>
              </a:lnSpc>
              <a:buClr>
                <a:srgbClr val="FF3300"/>
              </a:buClr>
              <a:buFont typeface="Wingdings" panose="05000000000000000000" pitchFamily="2" charset="2"/>
              <a:buChar char="§"/>
            </a:pPr>
            <a:r>
              <a:rPr lang="en-US" sz="3385" dirty="0">
                <a:latin typeface="Garamond" panose="02020404030301010803" pitchFamily="18" charset="0"/>
              </a:rPr>
              <a:t>The </a:t>
            </a:r>
            <a:r>
              <a:rPr lang="en-US" sz="3385" dirty="0">
                <a:solidFill>
                  <a:srgbClr val="E12F29"/>
                </a:solidFill>
                <a:latin typeface="Garamond" panose="02020404030301010803" pitchFamily="18" charset="0"/>
              </a:rPr>
              <a:t>global market </a:t>
            </a:r>
            <a:r>
              <a:rPr lang="en-US" sz="3385" dirty="0">
                <a:latin typeface="Garamond" panose="02020404030301010803" pitchFamily="18" charset="0"/>
              </a:rPr>
              <a:t>for cybersecurity is estimated to be worth $1 trillion (cumulatively 2017-2021).</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Growth industry </a:t>
            </a:r>
            <a:r>
              <a:rPr lang="en-US" sz="3385" dirty="0">
                <a:latin typeface="Garamond" panose="02020404030301010803" pitchFamily="18" charset="0"/>
              </a:rPr>
              <a:t>(2004 – $3.5 billion, 2018 - $114 billion).</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 </a:t>
            </a:r>
            <a:r>
              <a:rPr lang="en-US" sz="3385" dirty="0">
                <a:latin typeface="Garamond" panose="02020404030301010803" pitchFamily="18" charset="0"/>
              </a:rPr>
              <a:t>What can we infer from this?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…this is like the crypto currency boom. Some solutions are adequate, and some only make money for the providers.</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8" descr="A picture containing fence, sitting, outdoor, man&#10;&#10;Description automatically generated">
            <a:extLst>
              <a:ext uri="{FF2B5EF4-FFF2-40B4-BE49-F238E27FC236}">
                <a16:creationId xmlns:a16="http://schemas.microsoft.com/office/drawing/2014/main" id="{D62FA074-18A1-4C95-B0F2-C50FB4A3CEDE}"/>
              </a:ext>
            </a:extLst>
          </p:cNvPr>
          <p:cNvPicPr>
            <a:picLocks noChangeAspect="1"/>
          </p:cNvPicPr>
          <p:nvPr/>
        </p:nvPicPr>
        <p:blipFill rotWithShape="1">
          <a:blip r:embed="rId3">
            <a:extLst>
              <a:ext uri="{28A0092B-C50C-407E-A947-70E740481C1C}">
                <a14:useLocalDpi xmlns:a14="http://schemas.microsoft.com/office/drawing/2010/main" val="0"/>
              </a:ext>
            </a:extLst>
          </a:blip>
          <a:srcRect l="24481" r="24481"/>
          <a:stretch/>
        </p:blipFill>
        <p:spPr>
          <a:xfrm>
            <a:off x="8535875" y="1307175"/>
            <a:ext cx="3559871" cy="46453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563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Summary</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It is not news that forensics are used in INFOSEC.</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have given you just a few examples on how the tools used by white hats are also used by blackhats.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My focus is on human attack vectors, but forensics are very helpful in that too.</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69244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Z:\2014\Naročniki\UL\UL ppt\Slike\PPT_projekcija_UL_foto_Željko_Stevanić-IFP\Univerza_fasada\C75T88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17" b="47103"/>
          <a:stretch/>
        </p:blipFill>
        <p:spPr bwMode="auto">
          <a:xfrm>
            <a:off x="-12700" y="4479525"/>
            <a:ext cx="12204700" cy="23784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značba mesta številke diapozitiva 3"/>
          <p:cNvSpPr>
            <a:spLocks noGrp="1"/>
          </p:cNvSpPr>
          <p:nvPr>
            <p:ph type="sldNum" sz="quarter" idx="12"/>
          </p:nvPr>
        </p:nvSpPr>
        <p:spPr>
          <a:xfrm>
            <a:off x="9152816" y="6381756"/>
            <a:ext cx="2743200" cy="365125"/>
          </a:xfrm>
        </p:spPr>
        <p:txBody>
          <a:bodyPr/>
          <a:lstStyle/>
          <a:p>
            <a:r>
              <a:rPr lang="sl-SI" sz="1600" dirty="0">
                <a:solidFill>
                  <a:schemeClr val="bg1"/>
                </a:solidFill>
                <a:latin typeface="Garamond" panose="02020404030301010803" pitchFamily="18" charset="0"/>
              </a:rPr>
              <a:t>2</a:t>
            </a:r>
          </a:p>
        </p:txBody>
      </p:sp>
      <p:sp>
        <p:nvSpPr>
          <p:cNvPr id="3" name="Naslov 1"/>
          <p:cNvSpPr>
            <a:spLocks noGrp="1"/>
          </p:cNvSpPr>
          <p:nvPr>
            <p:ph type="title"/>
          </p:nvPr>
        </p:nvSpPr>
        <p:spPr>
          <a:xfrm>
            <a:off x="607808" y="1569639"/>
            <a:ext cx="7648575" cy="600075"/>
          </a:xfrm>
        </p:spPr>
        <p:txBody>
          <a:bodyPr>
            <a:normAutofit fontScale="90000"/>
          </a:bodyPr>
          <a:lstStyle/>
          <a:p>
            <a:r>
              <a:rPr lang="en-GB" sz="4000" dirty="0">
                <a:solidFill>
                  <a:srgbClr val="E12F29"/>
                </a:solidFill>
                <a:latin typeface="Garamond" panose="02020404030301010803" pitchFamily="18" charset="0"/>
              </a:rPr>
              <a:t>Thanks!</a:t>
            </a:r>
            <a:endParaRPr lang="sl-SI" sz="40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6" y="2169714"/>
            <a:ext cx="11288209" cy="2076602"/>
          </a:xfrm>
        </p:spPr>
        <p:txBody>
          <a:bodyPr>
            <a:normAutofit/>
          </a:bodyPr>
          <a:lstStyle/>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Questions?</a:t>
            </a:r>
          </a:p>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Discussion?</a:t>
            </a:r>
            <a:endParaRPr lang="sl-SI" sz="3200" dirty="0">
              <a:latin typeface="Garamond"/>
              <a:cs typeface="Garamond"/>
              <a:sym typeface="Garamond" pitchFamily="18" charset="0"/>
            </a:endParaRPr>
          </a:p>
        </p:txBody>
      </p:sp>
    </p:spTree>
    <p:extLst>
      <p:ext uri="{BB962C8B-B14F-4D97-AF65-F5344CB8AC3E}">
        <p14:creationId xmlns:p14="http://schemas.microsoft.com/office/powerpoint/2010/main" val="183269285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902071" y="-1244197"/>
            <a:ext cx="3891684" cy="3891684"/>
          </a:xfrm>
          <a:prstGeom prst="rect">
            <a:avLst/>
          </a:prstGeom>
        </p:spPr>
      </p:pic>
      <p:sp>
        <p:nvSpPr>
          <p:cNvPr id="34" name="Rectangle 33"/>
          <p:cNvSpPr/>
          <p:nvPr/>
        </p:nvSpPr>
        <p:spPr>
          <a:xfrm>
            <a:off x="2838448" y="6159500"/>
            <a:ext cx="6432552" cy="698500"/>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grpSp>
        <p:nvGrpSpPr>
          <p:cNvPr id="35" name="Group 34"/>
          <p:cNvGrpSpPr/>
          <p:nvPr/>
        </p:nvGrpSpPr>
        <p:grpSpPr>
          <a:xfrm>
            <a:off x="3074525" y="6278712"/>
            <a:ext cx="466150" cy="466150"/>
            <a:chOff x="8623301" y="301595"/>
            <a:chExt cx="527050" cy="527050"/>
          </a:xfrm>
          <a:solidFill>
            <a:srgbClr val="E12F29"/>
          </a:solidFill>
        </p:grpSpPr>
        <p:sp>
          <p:nvSpPr>
            <p:cNvPr id="36" name="Oval 35"/>
            <p:cNvSpPr/>
            <p:nvPr/>
          </p:nvSpPr>
          <p:spPr>
            <a:xfrm>
              <a:off x="8623301" y="301595"/>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37" name="Picture 36"/>
            <p:cNvPicPr>
              <a:picLocks noChangeAspect="1"/>
            </p:cNvPicPr>
            <p:nvPr/>
          </p:nvPicPr>
          <p:blipFill>
            <a:blip r:embed="rId4"/>
            <a:stretch>
              <a:fillRect/>
            </a:stretch>
          </p:blipFill>
          <p:spPr>
            <a:xfrm>
              <a:off x="8762924" y="433943"/>
              <a:ext cx="270662" cy="271058"/>
            </a:xfrm>
            <a:prstGeom prst="rect">
              <a:avLst/>
            </a:prstGeom>
            <a:grpFill/>
          </p:spPr>
        </p:pic>
      </p:grpSp>
      <p:sp>
        <p:nvSpPr>
          <p:cNvPr id="38" name="TextBox 37"/>
          <p:cNvSpPr txBox="1"/>
          <p:nvPr/>
        </p:nvSpPr>
        <p:spPr>
          <a:xfrm>
            <a:off x="3540675" y="6339443"/>
            <a:ext cx="1866900" cy="369332"/>
          </a:xfrm>
          <a:prstGeom prst="rect">
            <a:avLst/>
          </a:prstGeom>
          <a:noFill/>
        </p:spPr>
        <p:txBody>
          <a:bodyPr wrap="square" rtlCol="0">
            <a:spAutoFit/>
          </a:bodyPr>
          <a:lstStyle/>
          <a:p>
            <a:r>
              <a:rPr lang="sl-SI" b="1" i="1" dirty="0">
                <a:latin typeface="Klavika Lt" panose="02000000000000000000" pitchFamily="50" charset="0"/>
              </a:rPr>
              <a:t>www.fri.uni-lj.si</a:t>
            </a:r>
          </a:p>
        </p:txBody>
      </p:sp>
      <p:grpSp>
        <p:nvGrpSpPr>
          <p:cNvPr id="39" name="Group 38"/>
          <p:cNvGrpSpPr/>
          <p:nvPr/>
        </p:nvGrpSpPr>
        <p:grpSpPr>
          <a:xfrm>
            <a:off x="6025328" y="6281282"/>
            <a:ext cx="463580" cy="463580"/>
            <a:chOff x="8623301" y="1163678"/>
            <a:chExt cx="527050" cy="527050"/>
          </a:xfrm>
          <a:solidFill>
            <a:srgbClr val="E12F29"/>
          </a:solidFill>
        </p:grpSpPr>
        <p:sp>
          <p:nvSpPr>
            <p:cNvPr id="40" name="Oval 39"/>
            <p:cNvSpPr/>
            <p:nvPr/>
          </p:nvSpPr>
          <p:spPr>
            <a:xfrm>
              <a:off x="8623301" y="1163678"/>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41" name="Picture 40"/>
            <p:cNvPicPr>
              <a:picLocks noChangeAspect="1"/>
            </p:cNvPicPr>
            <p:nvPr/>
          </p:nvPicPr>
          <p:blipFill>
            <a:blip r:embed="rId5"/>
            <a:stretch>
              <a:fillRect/>
            </a:stretch>
          </p:blipFill>
          <p:spPr>
            <a:xfrm>
              <a:off x="8841916" y="1299014"/>
              <a:ext cx="117299" cy="254748"/>
            </a:xfrm>
            <a:prstGeom prst="rect">
              <a:avLst/>
            </a:prstGeom>
            <a:grpFill/>
          </p:spPr>
        </p:pic>
      </p:grpSp>
      <p:sp>
        <p:nvSpPr>
          <p:cNvPr id="42" name="TextBox 41"/>
          <p:cNvSpPr txBox="1"/>
          <p:nvPr/>
        </p:nvSpPr>
        <p:spPr>
          <a:xfrm>
            <a:off x="6488908" y="6323239"/>
            <a:ext cx="2623261" cy="369332"/>
          </a:xfrm>
          <a:prstGeom prst="rect">
            <a:avLst/>
          </a:prstGeom>
          <a:noFill/>
        </p:spPr>
        <p:txBody>
          <a:bodyPr wrap="square" rtlCol="0">
            <a:spAutoFit/>
          </a:bodyPr>
          <a:lstStyle/>
          <a:p>
            <a:r>
              <a:rPr lang="sl-SI" b="1" i="1" dirty="0">
                <a:latin typeface="Klavika Lt" panose="02000000000000000000" pitchFamily="50" charset="0"/>
              </a:rPr>
              <a:t>www.facebook.com/ulfri</a:t>
            </a:r>
          </a:p>
        </p:txBody>
      </p:sp>
    </p:spTree>
    <p:extLst>
      <p:ext uri="{BB962C8B-B14F-4D97-AF65-F5344CB8AC3E}">
        <p14:creationId xmlns:p14="http://schemas.microsoft.com/office/powerpoint/2010/main" val="42033906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(losses)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925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How big are the losses to cyber attacks? Give me a guess.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These are all good numbers. As good as most of the predictions floating around </a:t>
            </a:r>
            <a:r>
              <a:rPr lang="en-US" sz="3385" dirty="0">
                <a:latin typeface="Garamond" panose="02020404030301010803" pitchFamily="18" charset="0"/>
                <a:sym typeface="Wingdings" panose="05000000000000000000" pitchFamily="2" charset="2"/>
              </a:rPr>
              <a:t></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A trick question.</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Short answer: </a:t>
            </a:r>
            <a:r>
              <a:rPr lang="en-US" sz="3385" i="1" dirty="0">
                <a:latin typeface="Garamond" panose="02020404030301010803" pitchFamily="18" charset="0"/>
              </a:rPr>
              <a:t>No one knows</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Longer answer</a:t>
            </a:r>
            <a:r>
              <a:rPr lang="en-US" sz="3385" i="1" dirty="0">
                <a:latin typeface="Garamond" panose="02020404030301010803" pitchFamily="18" charset="0"/>
              </a:rPr>
              <a:t>: Depends on how you calculate them (cf. e.g. Anderson, et al., 2012)</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4" descr="A picture containing indoor, table, sitting, food&#10;&#10;Description automatically generated">
            <a:extLst>
              <a:ext uri="{FF2B5EF4-FFF2-40B4-BE49-F238E27FC236}">
                <a16:creationId xmlns:a16="http://schemas.microsoft.com/office/drawing/2014/main" id="{509B62BA-FF78-4A21-BBD9-D1675F995F7C}"/>
              </a:ext>
            </a:extLst>
          </p:cNvPr>
          <p:cNvPicPr>
            <a:picLocks noChangeAspect="1"/>
          </p:cNvPicPr>
          <p:nvPr/>
        </p:nvPicPr>
        <p:blipFill>
          <a:blip r:embed="rId3">
            <a:extLst>
              <a:ext uri="{28A0092B-C50C-407E-A947-70E740481C1C}">
                <a14:useLocalDpi xmlns:a14="http://schemas.microsoft.com/office/drawing/2010/main" val="0"/>
              </a:ext>
            </a:extLst>
          </a:blip>
          <a:srcRect l="7269" r="7269"/>
          <a:stretch>
            <a:fillRect/>
          </a:stretch>
        </p:blipFill>
        <p:spPr>
          <a:xfrm>
            <a:off x="8441871" y="1741198"/>
            <a:ext cx="3663339" cy="43314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4606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92500" lnSpcReduction="20000"/>
          </a:bodyPr>
          <a:lstStyle/>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How likely is it that any given entity that has some utility will be breached at some point in time?</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That’s right, it is roughly 100% give or take.</a:t>
            </a:r>
          </a:p>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What does severity of the breach depend on?</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Yes, it depends on </a:t>
            </a:r>
            <a:r>
              <a:rPr lang="en-US" sz="3385" b="1" dirty="0">
                <a:solidFill>
                  <a:srgbClr val="E12F29"/>
                </a:solidFill>
                <a:latin typeface="Garamond" panose="02020404030301010803" pitchFamily="18" charset="0"/>
              </a:rPr>
              <a:t>(a)</a:t>
            </a:r>
            <a:r>
              <a:rPr lang="en-US" sz="3385" dirty="0">
                <a:solidFill>
                  <a:srgbClr val="E12F29"/>
                </a:solidFill>
                <a:latin typeface="Garamond" panose="02020404030301010803" pitchFamily="18" charset="0"/>
              </a:rPr>
              <a:t> </a:t>
            </a:r>
            <a:r>
              <a:rPr lang="en-US" sz="3385" dirty="0">
                <a:latin typeface="Garamond" panose="02020404030301010803" pitchFamily="18" charset="0"/>
              </a:rPr>
              <a:t>preparation, and </a:t>
            </a:r>
            <a:r>
              <a:rPr lang="en-US" sz="3385" b="1" dirty="0">
                <a:solidFill>
                  <a:srgbClr val="E12F29"/>
                </a:solidFill>
                <a:latin typeface="Garamond" panose="02020404030301010803" pitchFamily="18" charset="0"/>
              </a:rPr>
              <a:t>(b)</a:t>
            </a:r>
            <a:r>
              <a:rPr lang="en-US" sz="3385" dirty="0">
                <a:latin typeface="Garamond" panose="02020404030301010803" pitchFamily="18" charset="0"/>
              </a:rPr>
              <a:t> post festum handling. </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descr="Text&#10;&#10;Description automatically generated">
            <a:extLst>
              <a:ext uri="{FF2B5EF4-FFF2-40B4-BE49-F238E27FC236}">
                <a16:creationId xmlns:a16="http://schemas.microsoft.com/office/drawing/2014/main" id="{D8E8E6E9-5141-487B-8271-D5763CA5E876}"/>
              </a:ext>
            </a:extLst>
          </p:cNvPr>
          <p:cNvPicPr>
            <a:picLocks noChangeAspect="1"/>
          </p:cNvPicPr>
          <p:nvPr/>
        </p:nvPicPr>
        <p:blipFill rotWithShape="1">
          <a:blip r:embed="rId3">
            <a:extLst>
              <a:ext uri="{28A0092B-C50C-407E-A947-70E740481C1C}">
                <a14:useLocalDpi xmlns:a14="http://schemas.microsoft.com/office/drawing/2010/main" val="0"/>
              </a:ext>
            </a:extLst>
          </a:blip>
          <a:srcRect l="8632" r="2666"/>
          <a:stretch/>
        </p:blipFill>
        <p:spPr>
          <a:xfrm>
            <a:off x="8507187" y="1607212"/>
            <a:ext cx="3559224" cy="4444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68530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6" y="1976431"/>
            <a:ext cx="8248018" cy="4331428"/>
          </a:xfrm>
        </p:spPr>
        <p:txBody>
          <a:bodyPr>
            <a:normAutofit fontScale="77500" lnSpcReduction="20000"/>
          </a:bodyPr>
          <a:lstStyle/>
          <a:p>
            <a:pPr>
              <a:lnSpc>
                <a:spcPct val="120000"/>
              </a:lnSpc>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What are the some of bigger flaws of cyber defense? Speculate, please.</a:t>
            </a:r>
          </a:p>
          <a:p>
            <a:pPr lvl="1">
              <a:lnSpc>
                <a:spcPct val="120000"/>
              </a:lnSpc>
            </a:pPr>
            <a:r>
              <a:rPr lang="en-US" sz="3385" dirty="0">
                <a:latin typeface="Garamond" panose="02020404030301010803" pitchFamily="18" charset="0"/>
              </a:rPr>
              <a:t>Reacting not acting. See shoes and airports, for example.</a:t>
            </a:r>
          </a:p>
          <a:p>
            <a:pPr lvl="1">
              <a:lnSpc>
                <a:spcPct val="120000"/>
              </a:lnSpc>
            </a:pPr>
            <a:r>
              <a:rPr lang="en-US" sz="3385" dirty="0">
                <a:latin typeface="Garamond" panose="02020404030301010803" pitchFamily="18" charset="0"/>
              </a:rPr>
              <a:t>Ignoring typical patterns (e.g. misdirection – cf. NATO Locked Shields 2019 trial run).</a:t>
            </a:r>
          </a:p>
          <a:p>
            <a:pPr lvl="1">
              <a:lnSpc>
                <a:spcPct val="120000"/>
              </a:lnSpc>
            </a:pPr>
            <a:r>
              <a:rPr lang="en-US" sz="3385" dirty="0">
                <a:latin typeface="Garamond" panose="02020404030301010803" pitchFamily="18" charset="0"/>
              </a:rPr>
              <a:t>Focusing on wrong attack vectors (more on next slide).</a:t>
            </a:r>
          </a:p>
          <a:p>
            <a:pPr lvl="1">
              <a:lnSpc>
                <a:spcPct val="120000"/>
              </a:lnSpc>
            </a:pPr>
            <a:r>
              <a:rPr lang="en-US" sz="3385" dirty="0">
                <a:latin typeface="Garamond" panose="02020404030301010803" pitchFamily="18" charset="0"/>
              </a:rPr>
              <a:t>Love of buzzwords (SOC, blockchain, AI, biometrics…).</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a:extLst>
              <a:ext uri="{FF2B5EF4-FFF2-40B4-BE49-F238E27FC236}">
                <a16:creationId xmlns:a16="http://schemas.microsoft.com/office/drawing/2014/main" id="{FEE756C1-AA7D-472E-9558-33F39A82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593" y="1976431"/>
            <a:ext cx="3480107" cy="4124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8616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fontScale="90000"/>
          </a:bodyPr>
          <a:lstStyle/>
          <a:p>
            <a:r>
              <a:rPr lang="en-US" sz="3600" dirty="0">
                <a:solidFill>
                  <a:srgbClr val="E12F29"/>
                </a:solidFill>
                <a:latin typeface="Garamond" panose="02020404030301010803" pitchFamily="18" charset="0"/>
              </a:rPr>
              <a:t>INFOSEC (common features of breaches)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11432139" cy="4331428"/>
          </a:xfrm>
        </p:spPr>
        <p:txBody>
          <a:bodyPr>
            <a:normAutofit/>
          </a:bodyPr>
          <a:lstStyle/>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Do you think black hats go in blind? </a:t>
            </a:r>
            <a:r>
              <a:rPr lang="en-US" b="1" dirty="0">
                <a:solidFill>
                  <a:srgbClr val="E12F29"/>
                </a:solidFill>
                <a:latin typeface="Garamond" panose="02020404030301010803" pitchFamily="18" charset="0"/>
              </a:rPr>
              <a:t>Yes / No</a:t>
            </a:r>
            <a:r>
              <a:rPr lang="en-US" dirty="0">
                <a:latin typeface="Garamond" panose="02020404030301010803" pitchFamily="18" charset="0"/>
              </a:rPr>
              <a: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don’t. Typically, they will spend weeks or months gathering data. </a:t>
            </a:r>
          </a:p>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Will they attack only a single point of failure? </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won’t. See Locked Shields 2019. Misdirection!</a:t>
            </a:r>
          </a:p>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Will they tailor the attack to the target?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Yes and no. The run of the mill lower value scatter-gun targets, no. High value targets, yes, for sure. See </a:t>
            </a:r>
            <a:r>
              <a:rPr lang="en-US" b="1" dirty="0" err="1">
                <a:solidFill>
                  <a:srgbClr val="E12F29"/>
                </a:solidFill>
                <a:latin typeface="Garamond" panose="02020404030301010803" pitchFamily="18" charset="0"/>
              </a:rPr>
              <a:t>notPetya</a:t>
            </a:r>
            <a:r>
              <a:rPr lang="en-US" dirty="0">
                <a:latin typeface="Garamond" panose="02020404030301010803" pitchFamily="18" charset="0"/>
              </a:rPr>
              <a:t>, for example. That’s why </a:t>
            </a:r>
            <a:r>
              <a:rPr lang="en-US" i="1" dirty="0">
                <a:solidFill>
                  <a:srgbClr val="E12F29"/>
                </a:solidFill>
                <a:latin typeface="Garamond" panose="02020404030301010803" pitchFamily="18" charset="0"/>
              </a:rPr>
              <a:t>AI prevention </a:t>
            </a:r>
            <a:r>
              <a:rPr lang="en-US" dirty="0">
                <a:latin typeface="Garamond" panose="02020404030301010803" pitchFamily="18" charset="0"/>
              </a:rPr>
              <a:t>does not work!</a:t>
            </a:r>
          </a:p>
          <a:p>
            <a:pPr>
              <a:lnSpc>
                <a:spcPct val="110000"/>
              </a:lnSpc>
              <a:buClr>
                <a:srgbClr val="FF3300"/>
              </a:buClr>
              <a:buFont typeface="Garamond" panose="02020404030301010803" pitchFamily="18" charset="0"/>
              <a:buChar char="▪"/>
            </a:pPr>
            <a:r>
              <a:rPr lang="en-US" dirty="0">
                <a:latin typeface="Garamond" panose="02020404030301010803" pitchFamily="18" charset="0"/>
              </a:rPr>
              <a:t>Want to know about WannaCry?</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842857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3182</TotalTime>
  <Words>6544</Words>
  <Application>Microsoft Macintosh PowerPoint</Application>
  <PresentationFormat>Widescreen</PresentationFormat>
  <Paragraphs>519</Paragraphs>
  <Slides>52</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Klavika Lt</vt:lpstr>
      <vt:lpstr>Arial</vt:lpstr>
      <vt:lpstr>Calibri</vt:lpstr>
      <vt:lpstr>Calibri Light</vt:lpstr>
      <vt:lpstr>Garamond</vt:lpstr>
      <vt:lpstr>Helvetica</vt:lpstr>
      <vt:lpstr>Wingdings</vt:lpstr>
      <vt:lpstr>Officeova tema</vt:lpstr>
      <vt:lpstr>PowerPoint Presentation</vt:lpstr>
      <vt:lpstr>Outline</vt:lpstr>
      <vt:lpstr>Who am I?</vt:lpstr>
      <vt:lpstr>PowerPoint Presentation</vt:lpstr>
      <vt:lpstr>INFOSEC (the ‘about’ page)</vt:lpstr>
      <vt:lpstr>INFOSEC (losses)</vt:lpstr>
      <vt:lpstr>INFOSEC (likelihood of a breach)</vt:lpstr>
      <vt:lpstr>INFOSEC (likelihood of a breach)</vt:lpstr>
      <vt:lpstr>INFOSEC (common features of breaches)</vt:lpstr>
      <vt:lpstr>WannaCry and notPetya</vt:lpstr>
      <vt:lpstr>LATERAL MOVE - Wannacry</vt:lpstr>
      <vt:lpstr>Wannacry – What was it about?</vt:lpstr>
      <vt:lpstr>Wannacry – Was it flawed, and about financial gain?</vt:lpstr>
      <vt:lpstr>notPetya, an even bigger mess?</vt:lpstr>
      <vt:lpstr>WannaCry and notPetya</vt:lpstr>
      <vt:lpstr>WannaCry and notPetya</vt:lpstr>
      <vt:lpstr>PowerPoint Presentation</vt:lpstr>
      <vt:lpstr>Basic security terms – actor names</vt:lpstr>
      <vt:lpstr>Intelligence</vt:lpstr>
      <vt:lpstr>Intelligence signals continued…</vt:lpstr>
      <vt:lpstr>Intelligence (OSINT)</vt:lpstr>
      <vt:lpstr>Terminology</vt:lpstr>
      <vt:lpstr>What does NATO say about OSINT (in a Nutshell?)</vt:lpstr>
      <vt:lpstr>Typical tools used in OSINT</vt:lpstr>
      <vt:lpstr>Basic security terms – Threat Model</vt:lpstr>
      <vt:lpstr>Basic security terms – Attack vector</vt:lpstr>
      <vt:lpstr>Attack vectors – M or H?</vt:lpstr>
      <vt:lpstr>Attack vectors – M or H?</vt:lpstr>
      <vt:lpstr>PowerPoint Presentation</vt:lpstr>
      <vt:lpstr>1a. PHYSINT EXAMPLE</vt:lpstr>
      <vt:lpstr>1b. PHYSINT example</vt:lpstr>
      <vt:lpstr>1c. PHYSINT - results</vt:lpstr>
      <vt:lpstr>2a. OSINT example</vt:lpstr>
      <vt:lpstr>2b. Step 1: intelligence gathering</vt:lpstr>
      <vt:lpstr>2c. Step 1: intelligence gathering II.</vt:lpstr>
      <vt:lpstr>2d. Step 1: intelligence gathering III.</vt:lpstr>
      <vt:lpstr>2e. Step 1: intelligence gathering IV.</vt:lpstr>
      <vt:lpstr>2f. Step 2: OSINT I.</vt:lpstr>
      <vt:lpstr>2g. Step 2: OSINT II.</vt:lpstr>
      <vt:lpstr>2h. Step 2: OSINT III.</vt:lpstr>
      <vt:lpstr>2i. Step 2: OSINT IV.</vt:lpstr>
      <vt:lpstr>2j. Step 3: SUMMARY.</vt:lpstr>
      <vt:lpstr>2j. Step 3: ATTACK VECTORS (PHYSICAL ACCESS)</vt:lpstr>
      <vt:lpstr>2j. Step 3: ATTACK VECTORS (SOC ENG – petty cash)</vt:lpstr>
      <vt:lpstr>2k. Step 3: ATTACK VECTORS (SOC ENG – blackmail)</vt:lpstr>
      <vt:lpstr>2k. Step 3: ATTACK VECTORS (SOC ENG – blackmail)</vt:lpstr>
      <vt:lpstr>3a. Use of forensics to craft an attack</vt:lpstr>
      <vt:lpstr>3b. Use of forensics to craft an attack</vt:lpstr>
      <vt:lpstr>3c. Use of forensics to craft an attack</vt:lpstr>
      <vt:lpstr>Summary</vt:lpstr>
      <vt:lpstr>Thanks!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Godnič, Mitja</dc:creator>
  <cp:lastModifiedBy>David Modic</cp:lastModifiedBy>
  <cp:revision>159</cp:revision>
  <dcterms:created xsi:type="dcterms:W3CDTF">2016-11-07T12:16:53Z</dcterms:created>
  <dcterms:modified xsi:type="dcterms:W3CDTF">2022-04-04T12:36:59Z</dcterms:modified>
</cp:coreProperties>
</file>