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80" r:id="rId6"/>
    <p:sldId id="270" r:id="rId7"/>
    <p:sldId id="272" r:id="rId8"/>
    <p:sldId id="269" r:id="rId9"/>
    <p:sldId id="271" r:id="rId10"/>
    <p:sldId id="273" r:id="rId11"/>
    <p:sldId id="261" r:id="rId12"/>
    <p:sldId id="279" r:id="rId13"/>
    <p:sldId id="262" r:id="rId14"/>
    <p:sldId id="274" r:id="rId15"/>
    <p:sldId id="275" r:id="rId16"/>
    <p:sldId id="282" r:id="rId17"/>
    <p:sldId id="276" r:id="rId18"/>
    <p:sldId id="263" r:id="rId19"/>
    <p:sldId id="278" r:id="rId20"/>
    <p:sldId id="264" r:id="rId21"/>
    <p:sldId id="265" r:id="rId22"/>
    <p:sldId id="267" r:id="rId23"/>
    <p:sldId id="268" r:id="rId24"/>
    <p:sldId id="281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1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0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7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2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5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2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4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8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4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B6775-5D86-4BB2-A4D7-882DAE0A3318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C1F1A-DE3A-4B07-A648-0E4A5C1DC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1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OS (1. vaje)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l-SI" dirty="0"/>
          </a:p>
          <a:p>
            <a:r>
              <a:rPr lang="sl-SI" dirty="0" smtClean="0"/>
              <a:t>Izvajalec: doc. dr. Martin Možina</a:t>
            </a:r>
          </a:p>
          <a:p>
            <a:r>
              <a:rPr lang="sl-SI" dirty="0" err="1" smtClean="0"/>
              <a:t>Email</a:t>
            </a:r>
            <a:r>
              <a:rPr lang="sl-SI" smtClean="0"/>
              <a:t>: martin.mozina@fri.uni-lj.si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390374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Odločitveni problema: </a:t>
            </a:r>
            <a:r>
              <a:rPr lang="sl-SI" b="1" dirty="0" smtClean="0"/>
              <a:t>izbira ponudnika glasbe</a:t>
            </a:r>
            <a:br>
              <a:rPr lang="sl-SI" b="1" dirty="0" smtClean="0"/>
            </a:br>
            <a:r>
              <a:rPr lang="sl-SI" b="1" dirty="0" smtClean="0"/>
              <a:t>vrednosti kriterijev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198" y="2083888"/>
          <a:ext cx="10515603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924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230842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233350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5947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240199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890264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  <a:gridCol w="1394553">
                  <a:extLst>
                    <a:ext uri="{9D8B030D-6E8A-4147-A177-3AD203B41FA5}">
                      <a16:colId xmlns:a16="http://schemas.microsoft.com/office/drawing/2014/main" val="2814890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Cena</a:t>
                      </a:r>
                      <a:r>
                        <a:rPr lang="en-US" sz="2400" b="1" dirty="0">
                          <a:effectLst/>
                        </a:rPr>
                        <a:t> (</a:t>
                      </a:r>
                      <a:r>
                        <a:rPr lang="en-US" sz="2400" b="1" dirty="0" err="1">
                          <a:effectLst/>
                        </a:rPr>
                        <a:t>letno</a:t>
                      </a:r>
                      <a:r>
                        <a:rPr lang="en-US" sz="2400" b="1" dirty="0"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Logo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črn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Odlična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zelen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Apple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bel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Deezer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Dobra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pisan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Youtube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100mio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rdeč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Torrent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Slaba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zelen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838198" y="6390968"/>
            <a:ext cx="2204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Podatki so simbolični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1129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Definicija odločitvenega problema: </a:t>
            </a:r>
            <a:br>
              <a:rPr lang="sl-SI" dirty="0" smtClean="0"/>
            </a:br>
            <a:r>
              <a:rPr lang="sl-SI" b="1" dirty="0" smtClean="0"/>
              <a:t>izbira ponudnika glasbe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1155323"/>
              </p:ext>
            </p:extLst>
          </p:nvPr>
        </p:nvGraphicFramePr>
        <p:xfrm>
          <a:off x="838198" y="2083888"/>
          <a:ext cx="10515603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924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230842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233350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5947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240199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890264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  <a:gridCol w="1394553">
                  <a:extLst>
                    <a:ext uri="{9D8B030D-6E8A-4147-A177-3AD203B41FA5}">
                      <a16:colId xmlns:a16="http://schemas.microsoft.com/office/drawing/2014/main" val="2814890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Cena (letno)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Logo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črn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Odlična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zelen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Apple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bel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Deezer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Dobra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pisan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Youtube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100mio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rdeč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Torrent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Slaba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zelen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  <p:sp>
        <p:nvSpPr>
          <p:cNvPr id="3" name="Pravokotnik 2"/>
          <p:cNvSpPr/>
          <p:nvPr/>
        </p:nvSpPr>
        <p:spPr>
          <a:xfrm>
            <a:off x="838198" y="3165987"/>
            <a:ext cx="1905002" cy="3124141"/>
          </a:xfrm>
          <a:prstGeom prst="rect">
            <a:avLst/>
          </a:prstGeom>
          <a:noFill/>
          <a:ln w="603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oljeZBesedilom 4"/>
          <p:cNvSpPr txBox="1"/>
          <p:nvPr/>
        </p:nvSpPr>
        <p:spPr>
          <a:xfrm>
            <a:off x="594911" y="2796655"/>
            <a:ext cx="987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Variante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2743200" y="2083888"/>
            <a:ext cx="8610600" cy="1199139"/>
          </a:xfrm>
          <a:prstGeom prst="rect">
            <a:avLst/>
          </a:prstGeom>
          <a:noFill/>
          <a:ln w="603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oljeZBesedilom 6"/>
          <p:cNvSpPr txBox="1"/>
          <p:nvPr/>
        </p:nvSpPr>
        <p:spPr>
          <a:xfrm>
            <a:off x="2743200" y="1726315"/>
            <a:ext cx="892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Kriteriji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838198" y="6390968"/>
            <a:ext cx="2204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Podatki so simbolični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27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133771"/>
            <a:ext cx="10515600" cy="1325563"/>
          </a:xfrm>
        </p:spPr>
        <p:txBody>
          <a:bodyPr>
            <a:normAutofit/>
          </a:bodyPr>
          <a:lstStyle/>
          <a:p>
            <a:r>
              <a:rPr lang="sl-SI" dirty="0" smtClean="0"/>
              <a:t>Lastnosti kriterijev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198" y="2083888"/>
          <a:ext cx="10214114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531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195553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197989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4343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175971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544479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  <a:gridCol w="1646160">
                  <a:extLst>
                    <a:ext uri="{9D8B030D-6E8A-4147-A177-3AD203B41FA5}">
                      <a16:colId xmlns:a16="http://schemas.microsoft.com/office/drawing/2014/main" val="2814890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Cena (letno)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Prepovedano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Logo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črn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Odlična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zelen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Apple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bel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Deezer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Dobra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pisan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Youtube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100mio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rdeč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Torrent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Slaba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zelen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  <p:sp>
        <p:nvSpPr>
          <p:cNvPr id="3" name="PoljeZBesedilom 2"/>
          <p:cNvSpPr txBox="1"/>
          <p:nvPr/>
        </p:nvSpPr>
        <p:spPr>
          <a:xfrm>
            <a:off x="4093534" y="2934586"/>
            <a:ext cx="75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zvezni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5718394" y="2934586"/>
            <a:ext cx="2027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Diskretni - </a:t>
            </a:r>
            <a:r>
              <a:rPr lang="sl-SI" dirty="0" err="1" smtClean="0">
                <a:solidFill>
                  <a:srgbClr val="FF0000"/>
                </a:solidFill>
              </a:rPr>
              <a:t>ordinalni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2903500" y="2981029"/>
            <a:ext cx="755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zvezni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7708337" y="1714556"/>
            <a:ext cx="1749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Diskretni-binarni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5070368" y="1644000"/>
            <a:ext cx="1749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Diskretni-binarni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16" name="PoljeZBesedilom 15"/>
          <p:cNvSpPr txBox="1"/>
          <p:nvPr/>
        </p:nvSpPr>
        <p:spPr>
          <a:xfrm>
            <a:off x="9347640" y="2800275"/>
            <a:ext cx="996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diskretni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5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Metoda: T-</a:t>
            </a:r>
            <a:r>
              <a:rPr lang="sl-SI" dirty="0" err="1" smtClean="0"/>
              <a:t>chart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(kriteriji enako pomembni)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198" y="2083888"/>
          <a:ext cx="10214114" cy="4033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531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195553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197989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4343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175971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544479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  <a:gridCol w="1646160">
                  <a:extLst>
                    <a:ext uri="{9D8B030D-6E8A-4147-A177-3AD203B41FA5}">
                      <a16:colId xmlns:a16="http://schemas.microsoft.com/office/drawing/2014/main" val="2814890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Cena (letno)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Logo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črn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Odlična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zelen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Apple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bel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Deezer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Dobra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pisan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Youtube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100mio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rdeč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Torrent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Slaba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zelen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  <p:cxnSp>
        <p:nvCxnSpPr>
          <p:cNvPr id="5" name="Raven povezovalnik 4"/>
          <p:cNvCxnSpPr/>
          <p:nvPr/>
        </p:nvCxnSpPr>
        <p:spPr>
          <a:xfrm>
            <a:off x="2764466" y="3370521"/>
            <a:ext cx="0" cy="111641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ovezovalnik 6"/>
          <p:cNvCxnSpPr>
            <a:stCxn id="4" idx="3"/>
          </p:cNvCxnSpPr>
          <p:nvPr/>
        </p:nvCxnSpPr>
        <p:spPr>
          <a:xfrm flipH="1">
            <a:off x="2764466" y="4100554"/>
            <a:ext cx="8287846" cy="361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13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Metoda: T-</a:t>
            </a:r>
            <a:r>
              <a:rPr lang="sl-SI" dirty="0" err="1" smtClean="0"/>
              <a:t>chart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(kriteriji enako pomembni)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198" y="2083888"/>
          <a:ext cx="10214114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531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195553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197989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4343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175971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544479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  <a:gridCol w="1646160">
                  <a:extLst>
                    <a:ext uri="{9D8B030D-6E8A-4147-A177-3AD203B41FA5}">
                      <a16:colId xmlns:a16="http://schemas.microsoft.com/office/drawing/2014/main" val="2814890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Cena (letno)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Logo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črn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Odlična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zelen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Apple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bel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Deezer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Dobra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pisan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Youtube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100mio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rdeč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Torrent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Slaba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zelen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  <p:sp>
        <p:nvSpPr>
          <p:cNvPr id="11" name="Smeško 10"/>
          <p:cNvSpPr/>
          <p:nvPr/>
        </p:nvSpPr>
        <p:spPr>
          <a:xfrm>
            <a:off x="3288239" y="5438714"/>
            <a:ext cx="341523" cy="363556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Smeško 11"/>
          <p:cNvSpPr/>
          <p:nvPr/>
        </p:nvSpPr>
        <p:spPr>
          <a:xfrm>
            <a:off x="4751022" y="5494847"/>
            <a:ext cx="341523" cy="363556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Smeško 12"/>
          <p:cNvSpPr/>
          <p:nvPr/>
        </p:nvSpPr>
        <p:spPr>
          <a:xfrm>
            <a:off x="7302347" y="4216653"/>
            <a:ext cx="341523" cy="363556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Smeško 13"/>
          <p:cNvSpPr/>
          <p:nvPr/>
        </p:nvSpPr>
        <p:spPr>
          <a:xfrm>
            <a:off x="10354019" y="4216653"/>
            <a:ext cx="341523" cy="363556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Smeško 15"/>
          <p:cNvSpPr/>
          <p:nvPr/>
        </p:nvSpPr>
        <p:spPr>
          <a:xfrm>
            <a:off x="8362988" y="3395008"/>
            <a:ext cx="341523" cy="363556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Smeško 16"/>
          <p:cNvSpPr/>
          <p:nvPr/>
        </p:nvSpPr>
        <p:spPr>
          <a:xfrm>
            <a:off x="8443168" y="4216653"/>
            <a:ext cx="341523" cy="363556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Smeško 17"/>
          <p:cNvSpPr/>
          <p:nvPr/>
        </p:nvSpPr>
        <p:spPr>
          <a:xfrm>
            <a:off x="8443167" y="4622801"/>
            <a:ext cx="341523" cy="363556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Smeško 18"/>
          <p:cNvSpPr/>
          <p:nvPr/>
        </p:nvSpPr>
        <p:spPr>
          <a:xfrm>
            <a:off x="8443166" y="5071612"/>
            <a:ext cx="341523" cy="363556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Smeško 19"/>
          <p:cNvSpPr/>
          <p:nvPr/>
        </p:nvSpPr>
        <p:spPr>
          <a:xfrm>
            <a:off x="8443165" y="5477760"/>
            <a:ext cx="341523" cy="363556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Smeško 20"/>
          <p:cNvSpPr/>
          <p:nvPr/>
        </p:nvSpPr>
        <p:spPr>
          <a:xfrm>
            <a:off x="10354019" y="3445074"/>
            <a:ext cx="341523" cy="363556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Smeško 14"/>
          <p:cNvSpPr/>
          <p:nvPr/>
        </p:nvSpPr>
        <p:spPr>
          <a:xfrm>
            <a:off x="3288238" y="5858403"/>
            <a:ext cx="341523" cy="363556"/>
          </a:xfrm>
          <a:prstGeom prst="smileyFac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166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Metoda: T-</a:t>
            </a:r>
            <a:r>
              <a:rPr lang="sl-SI" dirty="0" err="1" smtClean="0"/>
              <a:t>chart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(kriteriji enako pomembni)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822651"/>
              </p:ext>
            </p:extLst>
          </p:nvPr>
        </p:nvGraphicFramePr>
        <p:xfrm>
          <a:off x="838198" y="2083888"/>
          <a:ext cx="10214114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531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195553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197989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4343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175971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544479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  <a:gridCol w="1646160">
                  <a:extLst>
                    <a:ext uri="{9D8B030D-6E8A-4147-A177-3AD203B41FA5}">
                      <a16:colId xmlns:a16="http://schemas.microsoft.com/office/drawing/2014/main" val="2814890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Cena (letno)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Logo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Dobra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črn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Odlična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zelen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Apple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bel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Deezer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120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Dobra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pisan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Youtube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rdeč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Torrent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zelen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4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Metoda: T-</a:t>
            </a:r>
            <a:r>
              <a:rPr lang="sl-SI" dirty="0" err="1"/>
              <a:t>chart</a:t>
            </a:r>
            <a:r>
              <a:rPr lang="sl-SI" dirty="0"/>
              <a:t>, </a:t>
            </a:r>
            <a:r>
              <a:rPr lang="sl-SI" b="1" dirty="0"/>
              <a:t>povprečen rang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(kriteriji enako pomembni, vendar potrebujemo urejenost vrednosti pri vsakem kriteriju)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21165"/>
              </p:ext>
            </p:extLst>
          </p:nvPr>
        </p:nvGraphicFramePr>
        <p:xfrm>
          <a:off x="838198" y="2083888"/>
          <a:ext cx="10214114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531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195553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197989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4343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175971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544479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  <a:gridCol w="1646160">
                  <a:extLst>
                    <a:ext uri="{9D8B030D-6E8A-4147-A177-3AD203B41FA5}">
                      <a16:colId xmlns:a16="http://schemas.microsoft.com/office/drawing/2014/main" val="2814890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Cena</a:t>
                      </a:r>
                      <a:r>
                        <a:rPr lang="en-US" sz="2400" b="1" dirty="0">
                          <a:effectLst/>
                        </a:rPr>
                        <a:t> (</a:t>
                      </a:r>
                      <a:r>
                        <a:rPr lang="en-US" sz="2400" b="1" dirty="0" err="1">
                          <a:effectLst/>
                        </a:rPr>
                        <a:t>letno</a:t>
                      </a:r>
                      <a:r>
                        <a:rPr lang="en-US" sz="2400" b="1" dirty="0"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Logo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80</a:t>
                      </a:r>
                      <a:r>
                        <a:rPr lang="sl-SI" sz="2400" b="1" dirty="0" smtClean="0">
                          <a:effectLst/>
                        </a:rPr>
                        <a:t> (3)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črn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120</a:t>
                      </a:r>
                      <a:r>
                        <a:rPr lang="sl-SI" sz="2400" b="1" dirty="0" smtClean="0">
                          <a:effectLst/>
                        </a:rPr>
                        <a:t> (5)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Odlična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zelen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Apple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120</a:t>
                      </a:r>
                      <a:r>
                        <a:rPr lang="sl-SI" sz="2400" b="1" dirty="0" smtClean="0">
                          <a:effectLst/>
                        </a:rPr>
                        <a:t> (5)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bel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Deezer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120</a:t>
                      </a:r>
                      <a:r>
                        <a:rPr lang="sl-SI" sz="2400" b="1" dirty="0" smtClean="0">
                          <a:effectLst/>
                        </a:rPr>
                        <a:t> (5)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Dobra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pisan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Youtube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0</a:t>
                      </a:r>
                      <a:r>
                        <a:rPr lang="sl-SI" sz="2400" b="1" dirty="0" smtClean="0">
                          <a:effectLst/>
                        </a:rPr>
                        <a:t> (1,5)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100mio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rdeč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Torrent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0</a:t>
                      </a:r>
                      <a:r>
                        <a:rPr lang="sl-SI" sz="2400" b="1" dirty="0" smtClean="0">
                          <a:effectLst/>
                        </a:rPr>
                        <a:t> (1,5)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Slaba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zelen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1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Metoda: T-</a:t>
            </a:r>
            <a:r>
              <a:rPr lang="sl-SI" dirty="0" err="1" smtClean="0"/>
              <a:t>chart</a:t>
            </a:r>
            <a:r>
              <a:rPr lang="sl-SI" dirty="0" smtClean="0"/>
              <a:t>, povprečen rang</a:t>
            </a:r>
            <a:br>
              <a:rPr lang="sl-SI" dirty="0" smtClean="0"/>
            </a:br>
            <a:r>
              <a:rPr lang="sl-SI" dirty="0" smtClean="0"/>
              <a:t>(kriteriji enako pomembni, vendar potrebujemo urejenost vrednosti pri vsakem kriteriju)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70244"/>
              </p:ext>
            </p:extLst>
          </p:nvPr>
        </p:nvGraphicFramePr>
        <p:xfrm>
          <a:off x="346583" y="2064223"/>
          <a:ext cx="11707764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964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180180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182584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36443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147991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524618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  <a:gridCol w="1624992">
                  <a:extLst>
                    <a:ext uri="{9D8B030D-6E8A-4147-A177-3AD203B41FA5}">
                      <a16:colId xmlns:a16="http://schemas.microsoft.com/office/drawing/2014/main" val="2814890189"/>
                    </a:ext>
                  </a:extLst>
                </a:gridCol>
                <a:gridCol w="1624992">
                  <a:extLst>
                    <a:ext uri="{9D8B030D-6E8A-4147-A177-3AD203B41FA5}">
                      <a16:colId xmlns:a16="http://schemas.microsoft.com/office/drawing/2014/main" val="24218010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Cena</a:t>
                      </a:r>
                      <a:r>
                        <a:rPr lang="en-US" sz="2400" b="1" dirty="0">
                          <a:effectLst/>
                        </a:rPr>
                        <a:t> (</a:t>
                      </a:r>
                      <a:r>
                        <a:rPr lang="en-US" sz="2400" b="1" dirty="0" err="1">
                          <a:effectLst/>
                        </a:rPr>
                        <a:t>letno</a:t>
                      </a:r>
                      <a:r>
                        <a:rPr lang="en-US" sz="2400" b="1" dirty="0"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Velikost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Uporabniška</a:t>
                      </a:r>
                      <a:endParaRPr lang="en-US" sz="2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</a:rPr>
                        <a:t>Izkušnja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Logo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err="1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Povp</a:t>
                      </a:r>
                      <a:r>
                        <a:rPr lang="sl-SI" sz="24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sl-SI" sz="2400" b="1" baseline="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rang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3,08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2,91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Apple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3,16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Deezer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3,33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Youtube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3,66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Torrent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</a:rPr>
                        <a:t>1,5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4,41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9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dirty="0" smtClean="0"/>
              <a:t>Metoda: </a:t>
            </a:r>
            <a:r>
              <a:rPr lang="sl-SI" sz="3600" b="1" dirty="0" smtClean="0"/>
              <a:t>leksikografska metoda</a:t>
            </a: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>pomembnost kriterijev (kvalitativno), primer: </a:t>
            </a:r>
            <a:br>
              <a:rPr lang="sl-SI" sz="3600" dirty="0" smtClean="0"/>
            </a:br>
            <a:r>
              <a:rPr lang="sl-SI" sz="3600" dirty="0" smtClean="0"/>
              <a:t>cena&gt;velikost&gt;UI&gt;prepovedano&gt;reklame&gt;</a:t>
            </a:r>
            <a:r>
              <a:rPr lang="sl-SI" sz="3600" dirty="0" err="1" smtClean="0"/>
              <a:t>logo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919687"/>
              </p:ext>
            </p:extLst>
          </p:nvPr>
        </p:nvGraphicFramePr>
        <p:xfrm>
          <a:off x="760163" y="2083888"/>
          <a:ext cx="10292148" cy="4577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720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208488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210952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4931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199514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561191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  <a:gridCol w="1663972">
                  <a:extLst>
                    <a:ext uri="{9D8B030D-6E8A-4147-A177-3AD203B41FA5}">
                      <a16:colId xmlns:a16="http://schemas.microsoft.com/office/drawing/2014/main" val="2814890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Cena (letno)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Logo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</a:rPr>
                        <a:t>3.</a:t>
                      </a:r>
                      <a:r>
                        <a:rPr lang="en-US" sz="2400" b="1" dirty="0" smtClean="0">
                          <a:effectLst/>
                        </a:rPr>
                        <a:t>Amazon </a:t>
                      </a:r>
                      <a:r>
                        <a:rPr lang="en-US" sz="2400" b="1" dirty="0">
                          <a:effectLst/>
                        </a:rPr>
                        <a:t>Prime Music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Dobra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črn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</a:rPr>
                        <a:t>6.</a:t>
                      </a:r>
                      <a:r>
                        <a:rPr lang="en-US" sz="2400" b="1" dirty="0" smtClean="0">
                          <a:effectLst/>
                        </a:rPr>
                        <a:t>Spotify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120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Odlična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zelen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</a:rPr>
                        <a:t>4.</a:t>
                      </a:r>
                      <a:r>
                        <a:rPr lang="en-US" sz="2400" b="1" dirty="0" smtClean="0">
                          <a:effectLst/>
                        </a:rPr>
                        <a:t>Apple </a:t>
                      </a:r>
                      <a:r>
                        <a:rPr lang="en-US" sz="2400" b="1" dirty="0">
                          <a:effectLst/>
                        </a:rPr>
                        <a:t>Music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bel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</a:rPr>
                        <a:t>5.</a:t>
                      </a:r>
                      <a:r>
                        <a:rPr lang="en-US" sz="2400" b="1" dirty="0" err="1" smtClean="0">
                          <a:effectLst/>
                        </a:rPr>
                        <a:t>Deezer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120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Dobra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pisan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</a:rPr>
                        <a:t>1.</a:t>
                      </a:r>
                      <a:r>
                        <a:rPr lang="en-US" sz="2400" b="1" dirty="0" err="1" smtClean="0">
                          <a:effectLst/>
                        </a:rPr>
                        <a:t>Youtube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rdeč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dirty="0" smtClean="0">
                          <a:effectLst/>
                        </a:rPr>
                        <a:t>2.</a:t>
                      </a:r>
                      <a:r>
                        <a:rPr lang="en-US" sz="2400" b="1" dirty="0" smtClean="0">
                          <a:effectLst/>
                        </a:rPr>
                        <a:t>Torrent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zelen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70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407655"/>
            <a:ext cx="10515600" cy="1325563"/>
          </a:xfrm>
        </p:spPr>
        <p:txBody>
          <a:bodyPr>
            <a:noAutofit/>
          </a:bodyPr>
          <a:lstStyle/>
          <a:p>
            <a:r>
              <a:rPr lang="sl-SI" sz="3200" dirty="0" smtClean="0"/>
              <a:t>Manjvredna varianta (potrebujemo urejenost vrednosti pri kriteriju):</a:t>
            </a:r>
            <a:br>
              <a:rPr lang="sl-SI" sz="3200" dirty="0" smtClean="0"/>
            </a:br>
            <a:r>
              <a:rPr lang="sl-SI" sz="3200" b="1" dirty="0" smtClean="0"/>
              <a:t>A je manjvredna od B, če bo pri vsakem </a:t>
            </a:r>
            <a:r>
              <a:rPr lang="sl-SI" sz="3200" b="1" dirty="0" err="1" smtClean="0"/>
              <a:t>odl</a:t>
            </a:r>
            <a:r>
              <a:rPr lang="sl-SI" sz="3200" b="1" dirty="0" smtClean="0"/>
              <a:t>. Modelu B boljši od </a:t>
            </a:r>
            <a:br>
              <a:rPr lang="sl-SI" sz="3200" b="1" dirty="0" smtClean="0"/>
            </a:br>
            <a:r>
              <a:rPr lang="sl-SI" sz="3200" b="1" dirty="0" smtClean="0"/>
              <a:t>A &lt; B, ko je slabši (ali enak) po vseh kriterijih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539479"/>
              </p:ext>
            </p:extLst>
          </p:nvPr>
        </p:nvGraphicFramePr>
        <p:xfrm>
          <a:off x="838198" y="2083888"/>
          <a:ext cx="8567954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531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195553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197989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4343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175971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544479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Cena (letno)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Odlična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Apple Music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trike="noStrike" baseline="0" dirty="0" err="1">
                          <a:effectLst/>
                        </a:rPr>
                        <a:t>Deezer</a:t>
                      </a:r>
                      <a:endParaRPr lang="en-US" sz="2400" b="1" strike="no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trike="noStrike" baseline="0" dirty="0">
                          <a:effectLst/>
                        </a:rPr>
                        <a:t>120</a:t>
                      </a:r>
                      <a:endParaRPr lang="en-US" sz="2400" b="1" strike="no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strike="noStrike" baseline="0" dirty="0" smtClean="0">
                          <a:effectLst/>
                        </a:rPr>
                        <a:t>39,9</a:t>
                      </a:r>
                      <a:r>
                        <a:rPr lang="en-US" sz="2400" b="1" strike="noStrike" baseline="0" dirty="0" err="1" smtClean="0">
                          <a:effectLst/>
                        </a:rPr>
                        <a:t>mio</a:t>
                      </a:r>
                      <a:endParaRPr lang="en-US" sz="2400" b="1" strike="no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trike="noStrike" baseline="0" dirty="0">
                          <a:effectLst/>
                        </a:rPr>
                        <a:t>NE</a:t>
                      </a:r>
                      <a:endParaRPr lang="en-US" sz="2400" b="1" strike="no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trike="noStrike" baseline="0" dirty="0">
                          <a:effectLst/>
                        </a:rPr>
                        <a:t>Dobra</a:t>
                      </a:r>
                      <a:endParaRPr lang="en-US" sz="2400" b="1" strike="no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trike="noStrike" baseline="0" dirty="0">
                          <a:effectLst/>
                        </a:rPr>
                        <a:t>NE</a:t>
                      </a:r>
                      <a:endParaRPr lang="en-US" sz="2400" b="1" strike="no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Youtube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Torrent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9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Organizacija (vaj)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2 seminarski nalogi (50% končne ocene)</a:t>
            </a:r>
          </a:p>
          <a:p>
            <a:pPr lvl="1"/>
            <a:r>
              <a:rPr lang="sl-SI" dirty="0" smtClean="0"/>
              <a:t>Odločitveni model</a:t>
            </a:r>
          </a:p>
          <a:p>
            <a:pPr lvl="1"/>
            <a:r>
              <a:rPr lang="sl-SI" dirty="0" smtClean="0"/>
              <a:t>Priporočilni sistem</a:t>
            </a:r>
          </a:p>
          <a:p>
            <a:r>
              <a:rPr lang="sl-SI" dirty="0" smtClean="0"/>
              <a:t>Priprava na izpit (vaje), izpit (50% končne ocene)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dirty="0" smtClean="0"/>
              <a:t>Manjvredna varianta (potrebujemo urejenost vrednosti pri kriteriju):</a:t>
            </a:r>
            <a:br>
              <a:rPr lang="sl-SI" sz="3200" dirty="0" smtClean="0"/>
            </a:br>
            <a:r>
              <a:rPr lang="sl-SI" sz="3200" b="1" dirty="0" smtClean="0"/>
              <a:t>A je manjvredna od B, če bo pri vsakem </a:t>
            </a:r>
            <a:r>
              <a:rPr lang="sl-SI" sz="3200" b="1" dirty="0" err="1" smtClean="0"/>
              <a:t>odl</a:t>
            </a:r>
            <a:r>
              <a:rPr lang="sl-SI" sz="3200" b="1" dirty="0" smtClean="0"/>
              <a:t>. Modelu B boljši od </a:t>
            </a:r>
            <a:br>
              <a:rPr lang="sl-SI" sz="3200" b="1" dirty="0" smtClean="0"/>
            </a:br>
            <a:r>
              <a:rPr lang="sl-SI" sz="3200" b="1" dirty="0" smtClean="0"/>
              <a:t>A &lt; B, ko je slabši (ali enak) po vseh kriterijih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818921"/>
              </p:ext>
            </p:extLst>
          </p:nvPr>
        </p:nvGraphicFramePr>
        <p:xfrm>
          <a:off x="838198" y="2083888"/>
          <a:ext cx="8567954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531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195553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197989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4343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175971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544479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Cena (letno)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Odlična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Apple Music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trike="sngStrike" baseline="0" dirty="0" err="1">
                          <a:effectLst/>
                        </a:rPr>
                        <a:t>Deezer</a:t>
                      </a:r>
                      <a:endParaRPr lang="en-US" sz="2400" b="1" strike="sng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trike="sngStrike" baseline="0" dirty="0">
                          <a:effectLst/>
                        </a:rPr>
                        <a:t>120</a:t>
                      </a:r>
                      <a:endParaRPr lang="en-US" sz="2400" b="1" strike="sng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2400" b="1" strike="sngStrike" baseline="0" dirty="0" smtClean="0">
                          <a:effectLst/>
                        </a:rPr>
                        <a:t>39.9</a:t>
                      </a:r>
                      <a:r>
                        <a:rPr lang="en-US" sz="2400" b="1" strike="sngStrike" baseline="0" dirty="0" err="1" smtClean="0">
                          <a:effectLst/>
                        </a:rPr>
                        <a:t>mio</a:t>
                      </a:r>
                      <a:endParaRPr lang="en-US" sz="2400" b="1" strike="sng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trike="sngStrike" baseline="0" dirty="0">
                          <a:effectLst/>
                        </a:rPr>
                        <a:t>NE</a:t>
                      </a:r>
                      <a:endParaRPr lang="en-US" sz="2400" b="1" strike="sng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trike="sngStrike" baseline="0" dirty="0">
                          <a:effectLst/>
                        </a:rPr>
                        <a:t>Dobra</a:t>
                      </a:r>
                      <a:endParaRPr lang="en-US" sz="2400" b="1" strike="sng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strike="sngStrike" baseline="0" dirty="0">
                          <a:effectLst/>
                        </a:rPr>
                        <a:t>NE</a:t>
                      </a:r>
                      <a:endParaRPr lang="en-US" sz="2400" b="1" strike="sngStrike" baseline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Youtube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Torrent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9517935" y="5040556"/>
            <a:ext cx="2184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smtClean="0">
                <a:solidFill>
                  <a:srgbClr val="FF0000"/>
                </a:solidFill>
              </a:rPr>
              <a:t>Manjvredna varianta</a:t>
            </a:r>
          </a:p>
        </p:txBody>
      </p:sp>
    </p:spTree>
    <p:extLst>
      <p:ext uri="{BB962C8B-B14F-4D97-AF65-F5344CB8AC3E}">
        <p14:creationId xmlns:p14="http://schemas.microsoft.com/office/powerpoint/2010/main" val="42513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Grafične metode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198" y="2083888"/>
          <a:ext cx="10214114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0531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195553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197989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4343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175971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544479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  <a:gridCol w="1646160">
                  <a:extLst>
                    <a:ext uri="{9D8B030D-6E8A-4147-A177-3AD203B41FA5}">
                      <a16:colId xmlns:a16="http://schemas.microsoft.com/office/drawing/2014/main" val="2814890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Cena (letno)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Logo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80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črn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30mio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Odlična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zelen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Apple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Dobra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bel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Deezer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120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40mio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Dobra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pisan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Youtube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100mio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Slaba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NE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rdeč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Torrent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0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20mio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NE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Slaba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DA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zelen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7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Zvezda, radar, </a:t>
            </a:r>
            <a:r>
              <a:rPr lang="sl-SI" dirty="0" err="1" smtClean="0"/>
              <a:t>spider</a:t>
            </a:r>
            <a:r>
              <a:rPr lang="sl-SI" dirty="0" smtClean="0"/>
              <a:t>, …</a:t>
            </a:r>
            <a:endParaRPr lang="sl-SI" dirty="0"/>
          </a:p>
        </p:txBody>
      </p:sp>
      <p:cxnSp>
        <p:nvCxnSpPr>
          <p:cNvPr id="5" name="Raven povezovalnik 4"/>
          <p:cNvCxnSpPr/>
          <p:nvPr/>
        </p:nvCxnSpPr>
        <p:spPr>
          <a:xfrm>
            <a:off x="4217625" y="2126255"/>
            <a:ext cx="703244" cy="132202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ovezovalnik 6"/>
          <p:cNvCxnSpPr/>
          <p:nvPr/>
        </p:nvCxnSpPr>
        <p:spPr>
          <a:xfrm flipH="1">
            <a:off x="4968608" y="2390660"/>
            <a:ext cx="1244905" cy="105762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>
            <a:off x="4928212" y="3433992"/>
            <a:ext cx="1417504" cy="12371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 flipH="1">
            <a:off x="4217625" y="3448280"/>
            <a:ext cx="694980" cy="1674563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>
          <a:xfrm flipV="1">
            <a:off x="3084722" y="3448281"/>
            <a:ext cx="1795751" cy="24841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jeZBesedilom 24"/>
          <p:cNvSpPr txBox="1"/>
          <p:nvPr/>
        </p:nvSpPr>
        <p:spPr>
          <a:xfrm flipH="1">
            <a:off x="6345716" y="1941589"/>
            <a:ext cx="171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Cena</a:t>
            </a:r>
            <a:endParaRPr lang="sl-SI" dirty="0"/>
          </a:p>
        </p:txBody>
      </p:sp>
      <p:sp>
        <p:nvSpPr>
          <p:cNvPr id="27" name="PoljeZBesedilom 26"/>
          <p:cNvSpPr txBox="1"/>
          <p:nvPr/>
        </p:nvSpPr>
        <p:spPr>
          <a:xfrm flipH="1">
            <a:off x="6345716" y="4486486"/>
            <a:ext cx="171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Velikost</a:t>
            </a:r>
            <a:endParaRPr lang="sl-SI" dirty="0"/>
          </a:p>
        </p:txBody>
      </p:sp>
      <p:sp>
        <p:nvSpPr>
          <p:cNvPr id="28" name="PoljeZBesedilom 27"/>
          <p:cNvSpPr txBox="1"/>
          <p:nvPr/>
        </p:nvSpPr>
        <p:spPr>
          <a:xfrm flipH="1">
            <a:off x="3706625" y="5281918"/>
            <a:ext cx="171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Prepovedano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 flipH="1">
            <a:off x="1494252" y="3449221"/>
            <a:ext cx="171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Reklame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 flipH="1">
            <a:off x="3203889" y="1784936"/>
            <a:ext cx="171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err="1" smtClean="0"/>
              <a:t>Upo</a:t>
            </a:r>
            <a:r>
              <a:rPr lang="sl-SI" dirty="0" smtClean="0"/>
              <a:t>. izkušnja</a:t>
            </a:r>
            <a:endParaRPr lang="sl-SI" dirty="0"/>
          </a:p>
        </p:txBody>
      </p:sp>
      <p:cxnSp>
        <p:nvCxnSpPr>
          <p:cNvPr id="31" name="Raven povezovalnik 30"/>
          <p:cNvCxnSpPr/>
          <p:nvPr/>
        </p:nvCxnSpPr>
        <p:spPr>
          <a:xfrm flipV="1">
            <a:off x="5326629" y="3094536"/>
            <a:ext cx="96976" cy="693202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ovezovalnik 35"/>
          <p:cNvCxnSpPr/>
          <p:nvPr/>
        </p:nvCxnSpPr>
        <p:spPr>
          <a:xfrm flipV="1">
            <a:off x="4217625" y="3739489"/>
            <a:ext cx="1125556" cy="1417411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en povezovalnik 37"/>
          <p:cNvCxnSpPr/>
          <p:nvPr/>
        </p:nvCxnSpPr>
        <p:spPr>
          <a:xfrm flipH="1" flipV="1">
            <a:off x="3203889" y="3695423"/>
            <a:ext cx="998129" cy="142742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en povezovalnik 39"/>
          <p:cNvCxnSpPr/>
          <p:nvPr/>
        </p:nvCxnSpPr>
        <p:spPr>
          <a:xfrm flipV="1">
            <a:off x="3235102" y="2734101"/>
            <a:ext cx="1252804" cy="961322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en povezovalnik 41"/>
          <p:cNvCxnSpPr/>
          <p:nvPr/>
        </p:nvCxnSpPr>
        <p:spPr>
          <a:xfrm>
            <a:off x="4553273" y="2732827"/>
            <a:ext cx="870057" cy="364897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en povezovalnik 43"/>
          <p:cNvCxnSpPr/>
          <p:nvPr/>
        </p:nvCxnSpPr>
        <p:spPr>
          <a:xfrm flipH="1" flipV="1">
            <a:off x="5175909" y="3292804"/>
            <a:ext cx="442693" cy="695302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en povezovalnik 45"/>
          <p:cNvCxnSpPr/>
          <p:nvPr/>
        </p:nvCxnSpPr>
        <p:spPr>
          <a:xfrm flipV="1">
            <a:off x="4217625" y="4004205"/>
            <a:ext cx="1400978" cy="1187379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ven povezovalnik 47"/>
          <p:cNvCxnSpPr/>
          <p:nvPr/>
        </p:nvCxnSpPr>
        <p:spPr>
          <a:xfrm flipH="1" flipV="1">
            <a:off x="3169736" y="3685151"/>
            <a:ext cx="1039625" cy="150643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ven povezovalnik 49"/>
          <p:cNvCxnSpPr>
            <a:stCxn id="29" idx="1"/>
          </p:cNvCxnSpPr>
          <p:nvPr/>
        </p:nvCxnSpPr>
        <p:spPr>
          <a:xfrm flipV="1">
            <a:off x="3211232" y="2157173"/>
            <a:ext cx="984362" cy="147671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aven povezovalnik 51"/>
          <p:cNvCxnSpPr/>
          <p:nvPr/>
        </p:nvCxnSpPr>
        <p:spPr>
          <a:xfrm flipH="1" flipV="1">
            <a:off x="4223965" y="2172039"/>
            <a:ext cx="951944" cy="109672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jeZBesedilom 2"/>
          <p:cNvSpPr txBox="1"/>
          <p:nvPr/>
        </p:nvSpPr>
        <p:spPr>
          <a:xfrm>
            <a:off x="7934632" y="1690688"/>
            <a:ext cx="9593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err="1" smtClean="0">
                <a:solidFill>
                  <a:srgbClr val="FF0000"/>
                </a:solidFill>
              </a:rPr>
              <a:t>Spotify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err="1" smtClean="0">
                <a:solidFill>
                  <a:srgbClr val="FFC000"/>
                </a:solidFill>
              </a:rPr>
              <a:t>Amazon</a:t>
            </a:r>
            <a:endParaRPr lang="sl-SI" dirty="0" smtClean="0">
              <a:solidFill>
                <a:srgbClr val="FFC000"/>
              </a:solidFill>
            </a:endParaRPr>
          </a:p>
          <a:p>
            <a:r>
              <a:rPr lang="sl-SI" dirty="0" err="1" smtClean="0">
                <a:solidFill>
                  <a:schemeClr val="accent6"/>
                </a:solidFill>
              </a:rPr>
              <a:t>Youtube</a:t>
            </a:r>
            <a:endParaRPr lang="sl-SI" dirty="0" smtClean="0">
              <a:solidFill>
                <a:schemeClr val="accent6"/>
              </a:solidFill>
            </a:endParaRPr>
          </a:p>
          <a:p>
            <a:endParaRPr lang="sl-SI" dirty="0">
              <a:solidFill>
                <a:srgbClr val="FF0000"/>
              </a:solidFill>
            </a:endParaRPr>
          </a:p>
        </p:txBody>
      </p:sp>
      <p:cxnSp>
        <p:nvCxnSpPr>
          <p:cNvPr id="24" name="Raven povezovalnik 23"/>
          <p:cNvCxnSpPr>
            <a:stCxn id="27" idx="3"/>
          </p:cNvCxnSpPr>
          <p:nvPr/>
        </p:nvCxnSpPr>
        <p:spPr>
          <a:xfrm flipH="1" flipV="1">
            <a:off x="6217092" y="2420317"/>
            <a:ext cx="128624" cy="2250835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ovezovalnik 25"/>
          <p:cNvCxnSpPr/>
          <p:nvPr/>
        </p:nvCxnSpPr>
        <p:spPr>
          <a:xfrm flipV="1">
            <a:off x="4275416" y="4662587"/>
            <a:ext cx="2088474" cy="460256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en povezovalnik 31"/>
          <p:cNvCxnSpPr/>
          <p:nvPr/>
        </p:nvCxnSpPr>
        <p:spPr>
          <a:xfrm flipV="1">
            <a:off x="4231392" y="3439891"/>
            <a:ext cx="413320" cy="1751694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povezovalnik 32"/>
          <p:cNvCxnSpPr/>
          <p:nvPr/>
        </p:nvCxnSpPr>
        <p:spPr>
          <a:xfrm flipV="1">
            <a:off x="4644712" y="3160144"/>
            <a:ext cx="98826" cy="279747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en povezovalnik 33"/>
          <p:cNvCxnSpPr/>
          <p:nvPr/>
        </p:nvCxnSpPr>
        <p:spPr>
          <a:xfrm flipV="1">
            <a:off x="4799225" y="2487023"/>
            <a:ext cx="1359063" cy="607511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Linijski diagram</a:t>
            </a:r>
            <a:br>
              <a:rPr lang="sl-SI" dirty="0" smtClean="0"/>
            </a:br>
            <a:r>
              <a:rPr lang="sl-SI" dirty="0"/>
              <a:t>(</a:t>
            </a:r>
            <a:r>
              <a:rPr lang="sl-SI" dirty="0" err="1" smtClean="0"/>
              <a:t>pd.plotting.parallel_coordinates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838200" y="2310269"/>
            <a:ext cx="1435265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/>
              <a:t>Cena</a:t>
            </a:r>
          </a:p>
          <a:p>
            <a:endParaRPr lang="sl-SI" dirty="0"/>
          </a:p>
          <a:p>
            <a:r>
              <a:rPr lang="sl-SI" dirty="0" smtClean="0"/>
              <a:t>Velikost</a:t>
            </a:r>
          </a:p>
          <a:p>
            <a:endParaRPr lang="sl-SI" dirty="0"/>
          </a:p>
          <a:p>
            <a:r>
              <a:rPr lang="sl-SI" dirty="0" smtClean="0"/>
              <a:t>Reklame</a:t>
            </a:r>
          </a:p>
          <a:p>
            <a:endParaRPr lang="sl-SI" dirty="0"/>
          </a:p>
          <a:p>
            <a:r>
              <a:rPr lang="sl-SI" dirty="0" err="1" smtClean="0"/>
              <a:t>Upo</a:t>
            </a:r>
            <a:r>
              <a:rPr lang="sl-SI" dirty="0"/>
              <a:t>. </a:t>
            </a:r>
            <a:r>
              <a:rPr lang="sl-SI" dirty="0" smtClean="0"/>
              <a:t>Izkušnja</a:t>
            </a:r>
          </a:p>
          <a:p>
            <a:endParaRPr lang="sl-SI" dirty="0"/>
          </a:p>
          <a:p>
            <a:r>
              <a:rPr lang="sl-SI" dirty="0" smtClean="0"/>
              <a:t>Prepovedano</a:t>
            </a:r>
          </a:p>
          <a:p>
            <a:endParaRPr lang="sl-SI" dirty="0"/>
          </a:p>
          <a:p>
            <a:r>
              <a:rPr lang="sl-SI" dirty="0" err="1" smtClean="0"/>
              <a:t>Logo</a:t>
            </a:r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  <p:cxnSp>
        <p:nvCxnSpPr>
          <p:cNvPr id="5" name="Raven povezovalnik 4"/>
          <p:cNvCxnSpPr/>
          <p:nvPr/>
        </p:nvCxnSpPr>
        <p:spPr>
          <a:xfrm flipH="1">
            <a:off x="3244646" y="2497394"/>
            <a:ext cx="5515896" cy="1966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 flipH="1">
            <a:off x="3244646" y="3033253"/>
            <a:ext cx="5515896" cy="1966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ovezovalnik 8"/>
          <p:cNvCxnSpPr/>
          <p:nvPr/>
        </p:nvCxnSpPr>
        <p:spPr>
          <a:xfrm flipH="1">
            <a:off x="3244646" y="3549448"/>
            <a:ext cx="5515896" cy="1966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 flipH="1">
            <a:off x="3244646" y="4092790"/>
            <a:ext cx="5515896" cy="1966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 flipH="1">
            <a:off x="3244646" y="4636132"/>
            <a:ext cx="5515896" cy="1966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 flipH="1">
            <a:off x="3244646" y="5258132"/>
            <a:ext cx="5515896" cy="1966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ovezovalnik 12"/>
          <p:cNvCxnSpPr/>
          <p:nvPr/>
        </p:nvCxnSpPr>
        <p:spPr>
          <a:xfrm flipH="1" flipV="1">
            <a:off x="4306531" y="2506055"/>
            <a:ext cx="1696063" cy="534681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>
          <a:xfrm flipH="1" flipV="1">
            <a:off x="6002595" y="3056424"/>
            <a:ext cx="2757947" cy="49302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ovezovalnik 17"/>
          <p:cNvCxnSpPr/>
          <p:nvPr/>
        </p:nvCxnSpPr>
        <p:spPr>
          <a:xfrm flipV="1">
            <a:off x="8760542" y="3577774"/>
            <a:ext cx="1" cy="1058358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 flipH="1">
            <a:off x="7381568" y="4637900"/>
            <a:ext cx="1378976" cy="630064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ovezovalnik 22"/>
          <p:cNvCxnSpPr/>
          <p:nvPr/>
        </p:nvCxnSpPr>
        <p:spPr>
          <a:xfrm flipH="1">
            <a:off x="4837471" y="2506055"/>
            <a:ext cx="462116" cy="527198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ovezovalnik 25"/>
          <p:cNvCxnSpPr/>
          <p:nvPr/>
        </p:nvCxnSpPr>
        <p:spPr>
          <a:xfrm>
            <a:off x="4854679" y="3022468"/>
            <a:ext cx="3905863" cy="584213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ovezovalnik 27"/>
          <p:cNvCxnSpPr/>
          <p:nvPr/>
        </p:nvCxnSpPr>
        <p:spPr>
          <a:xfrm flipH="1">
            <a:off x="5928852" y="3569112"/>
            <a:ext cx="2831691" cy="523678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en povezovalnik 31"/>
          <p:cNvCxnSpPr/>
          <p:nvPr/>
        </p:nvCxnSpPr>
        <p:spPr>
          <a:xfrm flipH="1" flipV="1">
            <a:off x="5928852" y="4092790"/>
            <a:ext cx="2831690" cy="543342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povezovalnik 34"/>
          <p:cNvCxnSpPr/>
          <p:nvPr/>
        </p:nvCxnSpPr>
        <p:spPr>
          <a:xfrm>
            <a:off x="8760542" y="4636132"/>
            <a:ext cx="0" cy="62200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41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Naloga (glej učilnica)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3718" y="1991175"/>
            <a:ext cx="2857500" cy="1905000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4748269" y="2159306"/>
            <a:ext cx="581255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sl-SI" dirty="0" smtClean="0"/>
              <a:t>Leksikografsko urejanje, pomembnost: </a:t>
            </a:r>
            <a:r>
              <a:rPr lang="nn-NO" dirty="0" smtClean="0"/>
              <a:t>K3</a:t>
            </a:r>
            <a:r>
              <a:rPr lang="nn-NO" dirty="0"/>
              <a:t>, K4, K1, K2, </a:t>
            </a:r>
            <a:r>
              <a:rPr lang="nn-NO" dirty="0" smtClean="0"/>
              <a:t>K5</a:t>
            </a:r>
            <a:endParaRPr lang="sl-SI" dirty="0" smtClean="0"/>
          </a:p>
          <a:p>
            <a:r>
              <a:rPr lang="sl-SI" dirty="0" smtClean="0"/>
              <a:t>Pri vseh kriterijih večje je boljše. </a:t>
            </a:r>
            <a:endParaRPr lang="sl-SI" dirty="0" smtClean="0"/>
          </a:p>
          <a:p>
            <a:r>
              <a:rPr lang="sl-SI" dirty="0" smtClean="0"/>
              <a:t>D, E, C, A, B</a:t>
            </a:r>
            <a:endParaRPr lang="sl-SI" dirty="0" smtClean="0"/>
          </a:p>
          <a:p>
            <a:endParaRPr lang="sl-SI" dirty="0"/>
          </a:p>
          <a:p>
            <a:r>
              <a:rPr lang="sl-SI" dirty="0" smtClean="0"/>
              <a:t>2. Kaj nam lahko poveste o kriterijih</a:t>
            </a:r>
            <a:r>
              <a:rPr lang="sl-SI" dirty="0" smtClean="0"/>
              <a:t>?</a:t>
            </a:r>
          </a:p>
          <a:p>
            <a:endParaRPr lang="sl-SI" dirty="0"/>
          </a:p>
          <a:p>
            <a:r>
              <a:rPr lang="sl-SI" dirty="0" smtClean="0"/>
              <a:t>K4, K5 sta </a:t>
            </a:r>
            <a:r>
              <a:rPr lang="sl-SI" dirty="0" err="1" smtClean="0"/>
              <a:t>irrelevantna</a:t>
            </a:r>
            <a:r>
              <a:rPr lang="sl-SI" dirty="0" smtClean="0"/>
              <a:t> (K5, ker je enak K1)</a:t>
            </a:r>
            <a:endParaRPr lang="sl-SI" dirty="0" smtClean="0"/>
          </a:p>
          <a:p>
            <a:endParaRPr lang="sl-SI" dirty="0"/>
          </a:p>
          <a:p>
            <a:r>
              <a:rPr lang="sl-SI" dirty="0" smtClean="0"/>
              <a:t>3. Izločite manjvredne </a:t>
            </a:r>
            <a:r>
              <a:rPr lang="sl-SI" dirty="0" smtClean="0"/>
              <a:t>variante</a:t>
            </a:r>
          </a:p>
          <a:p>
            <a:endParaRPr lang="sl-SI" dirty="0"/>
          </a:p>
          <a:p>
            <a:r>
              <a:rPr lang="sl-SI" dirty="0" smtClean="0"/>
              <a:t>B &lt; A</a:t>
            </a:r>
          </a:p>
          <a:p>
            <a:r>
              <a:rPr lang="sl-SI" dirty="0" smtClean="0"/>
              <a:t>C &lt; D</a:t>
            </a:r>
            <a:endParaRPr lang="sl-SI" dirty="0" smtClean="0"/>
          </a:p>
          <a:p>
            <a:endParaRPr lang="sl-SI" dirty="0"/>
          </a:p>
          <a:p>
            <a:r>
              <a:rPr lang="sl-SI" dirty="0" smtClean="0"/>
              <a:t>4. Grafično predstavite variante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2790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72" y="523882"/>
            <a:ext cx="2857500" cy="1905000"/>
          </a:xfrm>
          <a:prstGeom prst="rect">
            <a:avLst/>
          </a:prstGeom>
        </p:spPr>
      </p:pic>
      <p:cxnSp>
        <p:nvCxnSpPr>
          <p:cNvPr id="5" name="Raven povezovalnik 4"/>
          <p:cNvCxnSpPr/>
          <p:nvPr/>
        </p:nvCxnSpPr>
        <p:spPr>
          <a:xfrm>
            <a:off x="7586352" y="3561582"/>
            <a:ext cx="1417504" cy="12371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ven povezovalnik 5"/>
          <p:cNvCxnSpPr/>
          <p:nvPr/>
        </p:nvCxnSpPr>
        <p:spPr>
          <a:xfrm>
            <a:off x="7586352" y="1998921"/>
            <a:ext cx="0" cy="156266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 flipH="1">
            <a:off x="6168849" y="3561582"/>
            <a:ext cx="1417503" cy="12371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jeZBesedilom 10"/>
          <p:cNvSpPr txBox="1"/>
          <p:nvPr/>
        </p:nvSpPr>
        <p:spPr>
          <a:xfrm flipH="1">
            <a:off x="7286876" y="1476382"/>
            <a:ext cx="171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K1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 flipH="1">
            <a:off x="9068477" y="4801111"/>
            <a:ext cx="171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K2</a:t>
            </a:r>
            <a:endParaRPr lang="sl-SI" dirty="0"/>
          </a:p>
        </p:txBody>
      </p:sp>
      <p:sp>
        <p:nvSpPr>
          <p:cNvPr id="13" name="PoljeZBesedilom 12"/>
          <p:cNvSpPr txBox="1"/>
          <p:nvPr/>
        </p:nvSpPr>
        <p:spPr>
          <a:xfrm flipH="1">
            <a:off x="5869372" y="4939577"/>
            <a:ext cx="1716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K3</a:t>
            </a:r>
            <a:endParaRPr lang="sl-SI" dirty="0"/>
          </a:p>
        </p:txBody>
      </p:sp>
      <p:cxnSp>
        <p:nvCxnSpPr>
          <p:cNvPr id="14" name="Raven povezovalnik 13"/>
          <p:cNvCxnSpPr/>
          <p:nvPr/>
        </p:nvCxnSpPr>
        <p:spPr>
          <a:xfrm flipV="1">
            <a:off x="6783572" y="1998921"/>
            <a:ext cx="802780" cy="2254102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 flipV="1">
            <a:off x="6783572" y="3912781"/>
            <a:ext cx="1233377" cy="340242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 flipH="1" flipV="1">
            <a:off x="7586352" y="1998921"/>
            <a:ext cx="430597" cy="191386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oljeZBesedilom 22"/>
          <p:cNvSpPr txBox="1"/>
          <p:nvPr/>
        </p:nvSpPr>
        <p:spPr>
          <a:xfrm>
            <a:off x="9326985" y="1060883"/>
            <a:ext cx="327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A</a:t>
            </a:r>
            <a:endParaRPr lang="sl-SI" dirty="0" smtClean="0">
              <a:solidFill>
                <a:srgbClr val="FF0000"/>
              </a:solidFill>
            </a:endParaRPr>
          </a:p>
          <a:p>
            <a:r>
              <a:rPr lang="sl-SI" dirty="0" smtClean="0">
                <a:solidFill>
                  <a:srgbClr val="FFC000"/>
                </a:solidFill>
              </a:rPr>
              <a:t>D</a:t>
            </a:r>
          </a:p>
          <a:p>
            <a:r>
              <a:rPr lang="sl-SI" dirty="0" smtClean="0">
                <a:solidFill>
                  <a:schemeClr val="accent6"/>
                </a:solidFill>
              </a:rPr>
              <a:t>E</a:t>
            </a:r>
            <a:endParaRPr lang="sl-SI" dirty="0" smtClean="0">
              <a:solidFill>
                <a:schemeClr val="accent6"/>
              </a:solidFill>
            </a:endParaRPr>
          </a:p>
          <a:p>
            <a:endParaRPr lang="sl-SI" dirty="0">
              <a:solidFill>
                <a:srgbClr val="FF0000"/>
              </a:solidFill>
            </a:endParaRPr>
          </a:p>
        </p:txBody>
      </p:sp>
      <p:cxnSp>
        <p:nvCxnSpPr>
          <p:cNvPr id="24" name="Raven povezovalnik 23"/>
          <p:cNvCxnSpPr/>
          <p:nvPr/>
        </p:nvCxnSpPr>
        <p:spPr>
          <a:xfrm flipH="1" flipV="1">
            <a:off x="7586352" y="2428883"/>
            <a:ext cx="834634" cy="1824140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ovezovalnik 26"/>
          <p:cNvCxnSpPr/>
          <p:nvPr/>
        </p:nvCxnSpPr>
        <p:spPr>
          <a:xfrm flipV="1">
            <a:off x="6634716" y="4253023"/>
            <a:ext cx="1786270" cy="191386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en povezovalnik 29"/>
          <p:cNvCxnSpPr/>
          <p:nvPr/>
        </p:nvCxnSpPr>
        <p:spPr>
          <a:xfrm flipV="1">
            <a:off x="6634716" y="2428883"/>
            <a:ext cx="951636" cy="2015526"/>
          </a:xfrm>
          <a:prstGeom prst="line">
            <a:avLst/>
          </a:prstGeom>
          <a:ln w="635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povezovalnik 32"/>
          <p:cNvCxnSpPr/>
          <p:nvPr/>
        </p:nvCxnSpPr>
        <p:spPr>
          <a:xfrm flipH="1" flipV="1">
            <a:off x="7586352" y="2923953"/>
            <a:ext cx="1417504" cy="1874789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en povezovalnik 35"/>
          <p:cNvCxnSpPr/>
          <p:nvPr/>
        </p:nvCxnSpPr>
        <p:spPr>
          <a:xfrm>
            <a:off x="6709144" y="4444409"/>
            <a:ext cx="2294712" cy="354333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en povezovalnik 38"/>
          <p:cNvCxnSpPr/>
          <p:nvPr/>
        </p:nvCxnSpPr>
        <p:spPr>
          <a:xfrm flipV="1">
            <a:off x="6634716" y="2923953"/>
            <a:ext cx="951636" cy="1446028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70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Zakaj potrebujemo odločitvene sisteme?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Pomagajo pri odločitvah</a:t>
            </a:r>
          </a:p>
          <a:p>
            <a:r>
              <a:rPr lang="sl-SI" dirty="0" smtClean="0"/>
              <a:t>Objektivnost</a:t>
            </a:r>
          </a:p>
          <a:p>
            <a:r>
              <a:rPr lang="sl-SI" dirty="0" smtClean="0"/>
              <a:t>Enakovredno ovrednotenje variant (opcij)</a:t>
            </a:r>
          </a:p>
          <a:p>
            <a:r>
              <a:rPr lang="sl-SI" dirty="0" smtClean="0"/>
              <a:t>Zakaj? Transparentnost odločitve</a:t>
            </a:r>
          </a:p>
          <a:p>
            <a:r>
              <a:rPr lang="sl-SI" dirty="0" smtClean="0"/>
              <a:t>Sistematičnost pri definiranju modela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105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Kaj so odločitveni sistemi?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DSS (</a:t>
            </a:r>
            <a:r>
              <a:rPr lang="sl-SI" dirty="0" err="1" smtClean="0"/>
              <a:t>decision</a:t>
            </a:r>
            <a:r>
              <a:rPr lang="sl-SI" dirty="0" smtClean="0"/>
              <a:t> </a:t>
            </a:r>
            <a:r>
              <a:rPr lang="sl-SI" dirty="0" err="1" smtClean="0"/>
              <a:t>support</a:t>
            </a:r>
            <a:r>
              <a:rPr lang="sl-SI" dirty="0" smtClean="0"/>
              <a:t> </a:t>
            </a:r>
            <a:r>
              <a:rPr lang="sl-SI" dirty="0" err="1" smtClean="0"/>
              <a:t>system</a:t>
            </a:r>
            <a:r>
              <a:rPr lang="sl-SI" dirty="0" smtClean="0"/>
              <a:t>)</a:t>
            </a:r>
          </a:p>
          <a:p>
            <a:r>
              <a:rPr lang="sl-SI" dirty="0" smtClean="0"/>
              <a:t>MCDM (</a:t>
            </a:r>
            <a:r>
              <a:rPr lang="sl-SI" dirty="0" err="1" smtClean="0"/>
              <a:t>multi</a:t>
            </a:r>
            <a:r>
              <a:rPr lang="sl-SI" dirty="0" smtClean="0"/>
              <a:t> </a:t>
            </a:r>
            <a:r>
              <a:rPr lang="sl-SI" dirty="0" err="1" smtClean="0"/>
              <a:t>criteria</a:t>
            </a:r>
            <a:r>
              <a:rPr lang="sl-SI" dirty="0" smtClean="0"/>
              <a:t> </a:t>
            </a:r>
            <a:r>
              <a:rPr lang="sl-SI" dirty="0" err="1" smtClean="0"/>
              <a:t>decision</a:t>
            </a:r>
            <a:r>
              <a:rPr lang="sl-SI" dirty="0" smtClean="0"/>
              <a:t> </a:t>
            </a:r>
            <a:r>
              <a:rPr lang="sl-SI" dirty="0" err="1" smtClean="0"/>
              <a:t>making</a:t>
            </a:r>
            <a:r>
              <a:rPr lang="sl-SI" dirty="0" smtClean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34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Koraki pri definiranju odločitvenega problema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Definicija problema: izbira ponudnika glasbe na internetu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Variante (opcije)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Kriterije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Podatki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(opcijsko) manjvredne variante</a:t>
            </a:r>
          </a:p>
          <a:p>
            <a:pPr marL="514350" indent="-514350">
              <a:buFont typeface="+mj-lt"/>
              <a:buAutoNum type="arabicPeriod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0679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Odločitveni problem: definicija </a:t>
            </a:r>
            <a:br>
              <a:rPr lang="sl-SI" dirty="0" smtClean="0"/>
            </a:br>
            <a:endParaRPr lang="en-US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Kaj je naš odločitveni problem?</a:t>
            </a:r>
          </a:p>
          <a:p>
            <a:pPr lvl="1"/>
            <a:r>
              <a:rPr lang="sl-SI" b="1" dirty="0"/>
              <a:t>izbira ponudnika glasbe</a:t>
            </a:r>
            <a:endParaRPr lang="sl-SI" dirty="0" smtClean="0"/>
          </a:p>
          <a:p>
            <a:pPr lvl="1"/>
            <a:r>
              <a:rPr lang="sl-SI" dirty="0" smtClean="0"/>
              <a:t>Katero internetno storitev / aplikacijo za poslušanje glasbe bi uporabljal?</a:t>
            </a:r>
          </a:p>
          <a:p>
            <a:endParaRPr lang="sl-SI" dirty="0" smtClean="0"/>
          </a:p>
          <a:p>
            <a:r>
              <a:rPr lang="sl-SI" dirty="0" smtClean="0"/>
              <a:t>Omejitve:</a:t>
            </a:r>
          </a:p>
          <a:p>
            <a:pPr lvl="1"/>
            <a:r>
              <a:rPr lang="sl-SI" dirty="0" smtClean="0"/>
              <a:t>Kakšne so omejitve? Katere aplikacije so sprejemljive?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178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Odločitveni problema: </a:t>
            </a:r>
            <a:r>
              <a:rPr lang="sl-SI" b="1" dirty="0" smtClean="0"/>
              <a:t>izbira ponudnika glasbe</a:t>
            </a:r>
            <a:br>
              <a:rPr lang="sl-SI" b="1" dirty="0" smtClean="0"/>
            </a:br>
            <a:r>
              <a:rPr lang="sl-SI" b="1" dirty="0" smtClean="0"/>
              <a:t>Variante</a:t>
            </a:r>
            <a:endParaRPr lang="en-US" b="1" dirty="0"/>
          </a:p>
        </p:txBody>
      </p:sp>
      <p:sp>
        <p:nvSpPr>
          <p:cNvPr id="9" name="Označba mesta vsebine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sl-SI" dirty="0" smtClean="0"/>
              <a:t>Možne variante: </a:t>
            </a:r>
          </a:p>
          <a:p>
            <a:pPr lvl="1" fontAlgn="t"/>
            <a:r>
              <a:rPr lang="en-US" b="1" dirty="0" smtClean="0"/>
              <a:t>Amazon </a:t>
            </a:r>
            <a:r>
              <a:rPr lang="en-US" b="1" dirty="0"/>
              <a:t>Prime Music</a:t>
            </a:r>
            <a:endParaRPr lang="sl-SI" dirty="0"/>
          </a:p>
          <a:p>
            <a:pPr lvl="1" fontAlgn="t"/>
            <a:r>
              <a:rPr lang="en-US" b="1" dirty="0"/>
              <a:t>Spotify</a:t>
            </a:r>
            <a:endParaRPr lang="sl-SI" dirty="0"/>
          </a:p>
          <a:p>
            <a:pPr lvl="1" fontAlgn="t"/>
            <a:r>
              <a:rPr lang="en-US" b="1" dirty="0"/>
              <a:t>Apple Music</a:t>
            </a:r>
            <a:endParaRPr lang="sl-SI" dirty="0"/>
          </a:p>
          <a:p>
            <a:pPr lvl="1" fontAlgn="t"/>
            <a:r>
              <a:rPr lang="en-US" b="1" dirty="0" err="1"/>
              <a:t>Deezer</a:t>
            </a:r>
            <a:endParaRPr lang="sl-SI" dirty="0"/>
          </a:p>
          <a:p>
            <a:pPr lvl="1" fontAlgn="t"/>
            <a:r>
              <a:rPr lang="en-US" b="1" dirty="0" err="1"/>
              <a:t>Youtube</a:t>
            </a:r>
            <a:endParaRPr lang="sl-SI" dirty="0"/>
          </a:p>
          <a:p>
            <a:pPr lvl="1" fontAlgn="t"/>
            <a:r>
              <a:rPr lang="en-US" b="1" dirty="0" smtClean="0"/>
              <a:t>Torrent</a:t>
            </a:r>
            <a:endParaRPr lang="sl-SI" b="1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845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Odločitveni problema: </a:t>
            </a:r>
            <a:r>
              <a:rPr lang="sl-SI" b="1" dirty="0" smtClean="0"/>
              <a:t>izbira ponudnika glasbe</a:t>
            </a:r>
            <a:br>
              <a:rPr lang="sl-SI" b="1" dirty="0" smtClean="0"/>
            </a:br>
            <a:r>
              <a:rPr lang="sl-SI" b="1" dirty="0" smtClean="0"/>
              <a:t>Variante</a:t>
            </a:r>
            <a:endParaRPr lang="en-US" b="1" dirty="0"/>
          </a:p>
        </p:txBody>
      </p:sp>
      <p:sp>
        <p:nvSpPr>
          <p:cNvPr id="9" name="Označba mesta vsebine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sl-SI" dirty="0" smtClean="0"/>
              <a:t>Možne variante: </a:t>
            </a:r>
          </a:p>
          <a:p>
            <a:pPr lvl="1" fontAlgn="t"/>
            <a:r>
              <a:rPr lang="en-US" b="1" dirty="0" smtClean="0"/>
              <a:t>Amazon </a:t>
            </a:r>
            <a:r>
              <a:rPr lang="en-US" b="1" dirty="0"/>
              <a:t>Prime Music</a:t>
            </a:r>
            <a:endParaRPr lang="sl-SI" dirty="0"/>
          </a:p>
          <a:p>
            <a:pPr lvl="1" fontAlgn="t"/>
            <a:r>
              <a:rPr lang="en-US" b="1" dirty="0"/>
              <a:t>Spotify</a:t>
            </a:r>
            <a:endParaRPr lang="sl-SI" dirty="0"/>
          </a:p>
          <a:p>
            <a:pPr lvl="1" fontAlgn="t"/>
            <a:r>
              <a:rPr lang="en-US" b="1" dirty="0"/>
              <a:t>Apple Music</a:t>
            </a:r>
            <a:endParaRPr lang="sl-SI" dirty="0"/>
          </a:p>
          <a:p>
            <a:pPr lvl="1" fontAlgn="t"/>
            <a:r>
              <a:rPr lang="en-US" b="1" dirty="0" err="1"/>
              <a:t>Deezer</a:t>
            </a:r>
            <a:endParaRPr lang="sl-SI" dirty="0"/>
          </a:p>
          <a:p>
            <a:pPr lvl="1" fontAlgn="t"/>
            <a:r>
              <a:rPr lang="en-US" b="1" dirty="0" err="1"/>
              <a:t>Youtube</a:t>
            </a:r>
            <a:endParaRPr lang="sl-SI" dirty="0"/>
          </a:p>
          <a:p>
            <a:pPr lvl="1" fontAlgn="t"/>
            <a:r>
              <a:rPr lang="en-US" b="1" dirty="0" smtClean="0"/>
              <a:t>Torrent</a:t>
            </a:r>
            <a:endParaRPr lang="sl-SI" b="1" dirty="0" smtClean="0"/>
          </a:p>
          <a:p>
            <a:pPr fontAlgn="t"/>
            <a:r>
              <a:rPr lang="sl-SI" dirty="0" smtClean="0"/>
              <a:t>Kako bi izbrali najboljše? </a:t>
            </a:r>
          </a:p>
          <a:p>
            <a:pPr lvl="1" fontAlgn="t"/>
            <a:r>
              <a:rPr lang="sl-SI" dirty="0" smtClean="0"/>
              <a:t>Intuitivno</a:t>
            </a:r>
          </a:p>
          <a:p>
            <a:pPr lvl="1" fontAlgn="t"/>
            <a:r>
              <a:rPr lang="sl-SI" dirty="0" smtClean="0"/>
              <a:t>Primerjava po parih (Macbeth)</a:t>
            </a:r>
          </a:p>
          <a:p>
            <a:pPr lvl="1" fontAlgn="t"/>
            <a:r>
              <a:rPr lang="sl-SI" dirty="0" smtClean="0"/>
              <a:t>Kriteriji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280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Odločitveni problema: </a:t>
            </a:r>
            <a:r>
              <a:rPr lang="sl-SI" b="1" dirty="0" smtClean="0"/>
              <a:t>izbira ponudnika glasbe</a:t>
            </a:r>
            <a:br>
              <a:rPr lang="sl-SI" b="1" dirty="0" smtClean="0"/>
            </a:br>
            <a:r>
              <a:rPr lang="sl-SI" b="1" dirty="0" smtClean="0"/>
              <a:t>kriteriji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(želimo: popolno množico kriterijev, brez </a:t>
            </a:r>
            <a:r>
              <a:rPr lang="sl-SI" dirty="0" err="1" smtClean="0"/>
              <a:t>nerelevantnih</a:t>
            </a:r>
            <a:r>
              <a:rPr lang="sl-SI" dirty="0" smtClean="0"/>
              <a:t> kriterijev)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771222"/>
              </p:ext>
            </p:extLst>
          </p:nvPr>
        </p:nvGraphicFramePr>
        <p:xfrm>
          <a:off x="838198" y="2083888"/>
          <a:ext cx="10515603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924">
                  <a:extLst>
                    <a:ext uri="{9D8B030D-6E8A-4147-A177-3AD203B41FA5}">
                      <a16:colId xmlns:a16="http://schemas.microsoft.com/office/drawing/2014/main" val="2505186960"/>
                    </a:ext>
                  </a:extLst>
                </a:gridCol>
                <a:gridCol w="1230842">
                  <a:extLst>
                    <a:ext uri="{9D8B030D-6E8A-4147-A177-3AD203B41FA5}">
                      <a16:colId xmlns:a16="http://schemas.microsoft.com/office/drawing/2014/main" val="1386330669"/>
                    </a:ext>
                  </a:extLst>
                </a:gridCol>
                <a:gridCol w="1233350">
                  <a:extLst>
                    <a:ext uri="{9D8B030D-6E8A-4147-A177-3AD203B41FA5}">
                      <a16:colId xmlns:a16="http://schemas.microsoft.com/office/drawing/2014/main" val="3669397027"/>
                    </a:ext>
                  </a:extLst>
                </a:gridCol>
                <a:gridCol w="559471">
                  <a:extLst>
                    <a:ext uri="{9D8B030D-6E8A-4147-A177-3AD203B41FA5}">
                      <a16:colId xmlns:a16="http://schemas.microsoft.com/office/drawing/2014/main" val="3188469936"/>
                    </a:ext>
                  </a:extLst>
                </a:gridCol>
                <a:gridCol w="2240199">
                  <a:extLst>
                    <a:ext uri="{9D8B030D-6E8A-4147-A177-3AD203B41FA5}">
                      <a16:colId xmlns:a16="http://schemas.microsoft.com/office/drawing/2014/main" val="1069898013"/>
                    </a:ext>
                  </a:extLst>
                </a:gridCol>
                <a:gridCol w="1890264">
                  <a:extLst>
                    <a:ext uri="{9D8B030D-6E8A-4147-A177-3AD203B41FA5}">
                      <a16:colId xmlns:a16="http://schemas.microsoft.com/office/drawing/2014/main" val="471353767"/>
                    </a:ext>
                  </a:extLst>
                </a:gridCol>
                <a:gridCol w="1394553">
                  <a:extLst>
                    <a:ext uri="{9D8B030D-6E8A-4147-A177-3AD203B41FA5}">
                      <a16:colId xmlns:a16="http://schemas.microsoft.com/office/drawing/2014/main" val="28148901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 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</a:rPr>
                        <a:t>Cena</a:t>
                      </a:r>
                      <a:r>
                        <a:rPr lang="en-US" sz="2400" b="1" dirty="0">
                          <a:effectLst/>
                        </a:rPr>
                        <a:t> (</a:t>
                      </a:r>
                      <a:r>
                        <a:rPr lang="en-US" sz="2400" b="1" dirty="0" err="1">
                          <a:effectLst/>
                        </a:rPr>
                        <a:t>letno</a:t>
                      </a:r>
                      <a:r>
                        <a:rPr lang="en-US" sz="2400" b="1" dirty="0">
                          <a:effectLst/>
                        </a:rPr>
                        <a:t>)</a:t>
                      </a: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Velikost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Reklame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Uporabniška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izkušnja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Prepovedano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Logo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3552858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Amazon Prime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128652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Spotify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796725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Apple Music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056694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Deezer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38569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Youtube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1174925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Torrent</a:t>
                      </a: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9055" marR="68580" marT="0" marB="0"/>
                </a:tc>
                <a:extLst>
                  <a:ext uri="{0D108BD9-81ED-4DB2-BD59-A6C34878D82A}">
                    <a16:rowId xmlns:a16="http://schemas.microsoft.com/office/drawing/2014/main" val="2501306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61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1246</Words>
  <Application>Microsoft Office PowerPoint</Application>
  <PresentationFormat>Širokozaslonsko</PresentationFormat>
  <Paragraphs>724</Paragraphs>
  <Slides>25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OS (1. vaje)</vt:lpstr>
      <vt:lpstr>Organizacija (vaj)</vt:lpstr>
      <vt:lpstr>Zakaj potrebujemo odločitvene sisteme?</vt:lpstr>
      <vt:lpstr>Kaj so odločitveni sistemi?</vt:lpstr>
      <vt:lpstr>Koraki pri definiranju odločitvenega problema</vt:lpstr>
      <vt:lpstr>Odločitveni problem: definicija  </vt:lpstr>
      <vt:lpstr>Odločitveni problema: izbira ponudnika glasbe Variante</vt:lpstr>
      <vt:lpstr>Odločitveni problema: izbira ponudnika glasbe Variante</vt:lpstr>
      <vt:lpstr>Odločitveni problema: izbira ponudnika glasbe kriteriji  (želimo: popolno množico kriterijev, brez nerelevantnih kriterijev)</vt:lpstr>
      <vt:lpstr>Odločitveni problema: izbira ponudnika glasbe vrednosti kriterijev</vt:lpstr>
      <vt:lpstr>Definicija odločitvenega problema:  izbira ponudnika glasbe</vt:lpstr>
      <vt:lpstr>Lastnosti kriterijev</vt:lpstr>
      <vt:lpstr>Metoda: T-chart (kriteriji enako pomembni)</vt:lpstr>
      <vt:lpstr>Metoda: T-chart (kriteriji enako pomembni)</vt:lpstr>
      <vt:lpstr>Metoda: T-chart (kriteriji enako pomembni)</vt:lpstr>
      <vt:lpstr>Metoda: T-chart, povprečen rang (kriteriji enako pomembni, vendar potrebujemo urejenost vrednosti pri vsakem kriteriju)</vt:lpstr>
      <vt:lpstr>Metoda: T-chart, povprečen rang (kriteriji enako pomembni, vendar potrebujemo urejenost vrednosti pri vsakem kriteriju)</vt:lpstr>
      <vt:lpstr>Metoda: leksikografska metoda pomembnost kriterijev (kvalitativno), primer:  cena&gt;velikost&gt;UI&gt;prepovedano&gt;reklame&gt;logo</vt:lpstr>
      <vt:lpstr>Manjvredna varianta (potrebujemo urejenost vrednosti pri kriteriju): A je manjvredna od B, če bo pri vsakem odl. Modelu B boljši od  A &lt; B, ko je slabši (ali enak) po vseh kriterijih</vt:lpstr>
      <vt:lpstr>Manjvredna varianta (potrebujemo urejenost vrednosti pri kriteriju): A je manjvredna od B, če bo pri vsakem odl. Modelu B boljši od  A &lt; B, ko je slabši (ali enak) po vseh kriterijih</vt:lpstr>
      <vt:lpstr>Grafične metode</vt:lpstr>
      <vt:lpstr>Zvezda, radar, spider, …</vt:lpstr>
      <vt:lpstr>Linijski diagram (pd.plotting.parallel_coordinates)</vt:lpstr>
      <vt:lpstr>Naloga (glej učilnica)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(1. vaje)</dc:title>
  <dc:creator>martin.mozina1@siol.net</dc:creator>
  <cp:lastModifiedBy>Martin Možina</cp:lastModifiedBy>
  <cp:revision>47</cp:revision>
  <dcterms:created xsi:type="dcterms:W3CDTF">2020-10-19T17:06:09Z</dcterms:created>
  <dcterms:modified xsi:type="dcterms:W3CDTF">2021-10-26T16:38:21Z</dcterms:modified>
</cp:coreProperties>
</file>